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68" r:id="rId3"/>
    <p:sldId id="269" r:id="rId4"/>
    <p:sldId id="286" r:id="rId5"/>
    <p:sldId id="270" r:id="rId6"/>
    <p:sldId id="271" r:id="rId7"/>
    <p:sldId id="285" r:id="rId8"/>
    <p:sldId id="277" r:id="rId9"/>
    <p:sldId id="272" r:id="rId10"/>
    <p:sldId id="288" r:id="rId11"/>
    <p:sldId id="292" r:id="rId12"/>
    <p:sldId id="289" r:id="rId13"/>
    <p:sldId id="290" r:id="rId14"/>
    <p:sldId id="291" r:id="rId15"/>
    <p:sldId id="274" r:id="rId16"/>
    <p:sldId id="275" r:id="rId17"/>
    <p:sldId id="276" r:id="rId18"/>
    <p:sldId id="287" r:id="rId19"/>
    <p:sldId id="28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00" y="60"/>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87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9C0F1-4521-42D1-8B7A-64C4187D86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DF859183-493C-415C-91F5-0A4A69B99C2E}">
      <dgm:prSet phldrT="[Текст]"/>
      <dgm:spPr>
        <a:solidFill>
          <a:schemeClr val="accent3">
            <a:lumMod val="40000"/>
            <a:lumOff val="60000"/>
          </a:schemeClr>
        </a:solidFill>
      </dgm:spPr>
      <dgm:t>
        <a:bodyPr/>
        <a:lstStyle/>
        <a:p>
          <a:r>
            <a:rPr lang="az-Latn-AZ" b="1" i="1" dirty="0" smtClean="0">
              <a:solidFill>
                <a:srgbClr val="FF0000"/>
              </a:solidFill>
              <a:latin typeface="Times New Roman" panose="02020603050405020304" pitchFamily="18" charset="0"/>
              <a:cs typeface="Times New Roman" panose="02020603050405020304" pitchFamily="18" charset="0"/>
            </a:rPr>
            <a:t>Müqayisə vahidi metodu </a:t>
          </a:r>
          <a:endParaRPr lang="ru-RU" b="1" i="1" dirty="0">
            <a:solidFill>
              <a:srgbClr val="FF0000"/>
            </a:solidFill>
            <a:latin typeface="Times New Roman" panose="02020603050405020304" pitchFamily="18" charset="0"/>
            <a:cs typeface="Times New Roman" panose="02020603050405020304" pitchFamily="18" charset="0"/>
          </a:endParaRPr>
        </a:p>
      </dgm:t>
    </dgm:pt>
    <dgm:pt modelId="{00DA2D52-D86A-4365-B88B-430335B3EC8E}" type="parTrans" cxnId="{AF3BE10C-90C6-46DE-B890-9AF118B9B404}">
      <dgm:prSet/>
      <dgm:spPr/>
      <dgm:t>
        <a:bodyPr/>
        <a:lstStyle/>
        <a:p>
          <a:endParaRPr lang="ru-RU"/>
        </a:p>
      </dgm:t>
    </dgm:pt>
    <dgm:pt modelId="{6FC01CFC-DE15-4A00-97A2-B9E14635C210}" type="sibTrans" cxnId="{AF3BE10C-90C6-46DE-B890-9AF118B9B404}">
      <dgm:prSet/>
      <dgm:spPr/>
      <dgm:t>
        <a:bodyPr/>
        <a:lstStyle/>
        <a:p>
          <a:endParaRPr lang="ru-RU"/>
        </a:p>
      </dgm:t>
    </dgm:pt>
    <dgm:pt modelId="{33937DB9-E646-4BEC-9C9D-BBE8FA02824E}">
      <dgm:prSet phldrT="[Текст]"/>
      <dgm:spPr/>
      <dgm:t>
        <a:bodyPr/>
        <a:lstStyle/>
        <a:p>
          <a:r>
            <a:rPr lang="az-Latn-AZ" b="1" i="1" dirty="0" smtClean="0">
              <a:solidFill>
                <a:srgbClr val="FF0000"/>
              </a:solidFill>
              <a:latin typeface="Times New Roman" panose="02020603050405020304" pitchFamily="18" charset="0"/>
              <a:cs typeface="Times New Roman" panose="02020603050405020304" pitchFamily="18" charset="0"/>
            </a:rPr>
            <a:t>Elementlər üzrə hesablama metodu</a:t>
          </a:r>
          <a:endParaRPr lang="ru-RU" b="1" i="1" dirty="0">
            <a:solidFill>
              <a:srgbClr val="FF0000"/>
            </a:solidFill>
            <a:latin typeface="Times New Roman" panose="02020603050405020304" pitchFamily="18" charset="0"/>
            <a:cs typeface="Times New Roman" panose="02020603050405020304" pitchFamily="18" charset="0"/>
          </a:endParaRPr>
        </a:p>
      </dgm:t>
    </dgm:pt>
    <dgm:pt modelId="{A8ACAD26-E165-485E-BFFB-32CF7458241B}" type="parTrans" cxnId="{0976A46D-BEB3-406E-86F9-6801993D89FD}">
      <dgm:prSet/>
      <dgm:spPr/>
      <dgm:t>
        <a:bodyPr/>
        <a:lstStyle/>
        <a:p>
          <a:endParaRPr lang="ru-RU"/>
        </a:p>
      </dgm:t>
    </dgm:pt>
    <dgm:pt modelId="{DD34263A-5E2B-4799-A58A-D4AE7CC50D0C}" type="sibTrans" cxnId="{0976A46D-BEB3-406E-86F9-6801993D89FD}">
      <dgm:prSet/>
      <dgm:spPr/>
      <dgm:t>
        <a:bodyPr/>
        <a:lstStyle/>
        <a:p>
          <a:endParaRPr lang="ru-RU"/>
        </a:p>
      </dgm:t>
    </dgm:pt>
    <dgm:pt modelId="{DE92200E-C105-4C0A-9F6E-361F15D38E35}">
      <dgm:prSet phldrT="[Текст]"/>
      <dgm:spPr/>
      <dgm:t>
        <a:bodyPr/>
        <a:lstStyle/>
        <a:p>
          <a:r>
            <a:rPr lang="az-Latn-AZ" b="1" i="1" dirty="0" smtClean="0">
              <a:solidFill>
                <a:srgbClr val="FF0000"/>
              </a:solidFill>
              <a:latin typeface="Times New Roman" panose="02020603050405020304" pitchFamily="18" charset="0"/>
              <a:cs typeface="Times New Roman" panose="02020603050405020304" pitchFamily="18" charset="0"/>
            </a:rPr>
            <a:t>Resurs metodu </a:t>
          </a:r>
          <a:endParaRPr lang="ru-RU" b="1" i="1" dirty="0">
            <a:solidFill>
              <a:srgbClr val="FF0000"/>
            </a:solidFill>
            <a:latin typeface="Times New Roman" panose="02020603050405020304" pitchFamily="18" charset="0"/>
            <a:cs typeface="Times New Roman" panose="02020603050405020304" pitchFamily="18" charset="0"/>
          </a:endParaRPr>
        </a:p>
      </dgm:t>
    </dgm:pt>
    <dgm:pt modelId="{79A6A777-9E05-46E3-A2E7-BE721D3C76C0}" type="parTrans" cxnId="{E1AA8E84-669E-4945-ABF3-BBE5CEAE40E2}">
      <dgm:prSet/>
      <dgm:spPr/>
      <dgm:t>
        <a:bodyPr/>
        <a:lstStyle/>
        <a:p>
          <a:endParaRPr lang="ru-RU"/>
        </a:p>
      </dgm:t>
    </dgm:pt>
    <dgm:pt modelId="{755FE7AB-5E3E-43FD-8E33-6DFC6D3BA940}" type="sibTrans" cxnId="{E1AA8E84-669E-4945-ABF3-BBE5CEAE40E2}">
      <dgm:prSet/>
      <dgm:spPr/>
      <dgm:t>
        <a:bodyPr/>
        <a:lstStyle/>
        <a:p>
          <a:endParaRPr lang="ru-RU"/>
        </a:p>
      </dgm:t>
    </dgm:pt>
    <dgm:pt modelId="{DD5FB0C6-407E-45ED-B833-BC075B19C1EA}">
      <dgm:prSet/>
      <dgm:spPr>
        <a:solidFill>
          <a:schemeClr val="accent6">
            <a:lumMod val="40000"/>
            <a:lumOff val="60000"/>
          </a:schemeClr>
        </a:solidFill>
      </dgm:spPr>
      <dgm:t>
        <a:bodyPr/>
        <a:lstStyle/>
        <a:p>
          <a:r>
            <a:rPr lang="az-Latn-AZ" b="1" i="1" dirty="0" smtClean="0">
              <a:solidFill>
                <a:srgbClr val="FF0000"/>
              </a:solidFill>
              <a:latin typeface="Times New Roman" panose="02020603050405020304" pitchFamily="18" charset="0"/>
              <a:cs typeface="Times New Roman" panose="02020603050405020304" pitchFamily="18" charset="0"/>
            </a:rPr>
            <a:t>Kəmiyyət metodu</a:t>
          </a:r>
          <a:endParaRPr lang="ru-RU" b="1" i="1" dirty="0">
            <a:solidFill>
              <a:srgbClr val="FF0000"/>
            </a:solidFill>
            <a:latin typeface="Times New Roman" panose="02020603050405020304" pitchFamily="18" charset="0"/>
            <a:cs typeface="Times New Roman" panose="02020603050405020304" pitchFamily="18" charset="0"/>
          </a:endParaRPr>
        </a:p>
      </dgm:t>
    </dgm:pt>
    <dgm:pt modelId="{C9819FB9-774E-40A1-AFEE-68A1396069E0}" type="parTrans" cxnId="{1522F12B-190A-4174-B94B-6283E3709C3D}">
      <dgm:prSet/>
      <dgm:spPr/>
      <dgm:t>
        <a:bodyPr/>
        <a:lstStyle/>
        <a:p>
          <a:endParaRPr lang="ru-RU"/>
        </a:p>
      </dgm:t>
    </dgm:pt>
    <dgm:pt modelId="{E5850F68-862B-44DF-A9BC-AC2B6D2F221A}" type="sibTrans" cxnId="{1522F12B-190A-4174-B94B-6283E3709C3D}">
      <dgm:prSet/>
      <dgm:spPr/>
      <dgm:t>
        <a:bodyPr/>
        <a:lstStyle/>
        <a:p>
          <a:endParaRPr lang="ru-RU"/>
        </a:p>
      </dgm:t>
    </dgm:pt>
    <dgm:pt modelId="{D1888A91-381E-4EFC-B839-1C66E37308E1}" type="pres">
      <dgm:prSet presAssocID="{5EF9C0F1-4521-42D1-8B7A-64C4187D860D}" presName="Name0" presStyleCnt="0">
        <dgm:presLayoutVars>
          <dgm:chMax val="7"/>
          <dgm:chPref val="7"/>
          <dgm:dir/>
        </dgm:presLayoutVars>
      </dgm:prSet>
      <dgm:spPr/>
      <dgm:t>
        <a:bodyPr/>
        <a:lstStyle/>
        <a:p>
          <a:endParaRPr lang="ru-RU"/>
        </a:p>
      </dgm:t>
    </dgm:pt>
    <dgm:pt modelId="{283A20A8-3677-483F-86F3-138D0892343A}" type="pres">
      <dgm:prSet presAssocID="{5EF9C0F1-4521-42D1-8B7A-64C4187D860D}" presName="Name1" presStyleCnt="0"/>
      <dgm:spPr/>
    </dgm:pt>
    <dgm:pt modelId="{3931181F-7229-439B-A760-C22DD5EE505A}" type="pres">
      <dgm:prSet presAssocID="{5EF9C0F1-4521-42D1-8B7A-64C4187D860D}" presName="cycle" presStyleCnt="0"/>
      <dgm:spPr/>
    </dgm:pt>
    <dgm:pt modelId="{DB317886-9D44-47CE-BE54-2D9DA5395A49}" type="pres">
      <dgm:prSet presAssocID="{5EF9C0F1-4521-42D1-8B7A-64C4187D860D}" presName="srcNode" presStyleLbl="node1" presStyleIdx="0" presStyleCnt="4"/>
      <dgm:spPr/>
    </dgm:pt>
    <dgm:pt modelId="{F9BEA92E-281E-4C85-8142-F865D041C235}" type="pres">
      <dgm:prSet presAssocID="{5EF9C0F1-4521-42D1-8B7A-64C4187D860D}" presName="conn" presStyleLbl="parChTrans1D2" presStyleIdx="0" presStyleCnt="1"/>
      <dgm:spPr/>
      <dgm:t>
        <a:bodyPr/>
        <a:lstStyle/>
        <a:p>
          <a:endParaRPr lang="ru-RU"/>
        </a:p>
      </dgm:t>
    </dgm:pt>
    <dgm:pt modelId="{FD383A57-4252-43BD-B625-93F975FD4ADE}" type="pres">
      <dgm:prSet presAssocID="{5EF9C0F1-4521-42D1-8B7A-64C4187D860D}" presName="extraNode" presStyleLbl="node1" presStyleIdx="0" presStyleCnt="4"/>
      <dgm:spPr/>
    </dgm:pt>
    <dgm:pt modelId="{36A2DDE7-DEAE-4C5B-9E35-8ADF23B81734}" type="pres">
      <dgm:prSet presAssocID="{5EF9C0F1-4521-42D1-8B7A-64C4187D860D}" presName="dstNode" presStyleLbl="node1" presStyleIdx="0" presStyleCnt="4"/>
      <dgm:spPr/>
    </dgm:pt>
    <dgm:pt modelId="{3C1496FB-D76E-43D9-9EA9-9B9134C0CDAD}" type="pres">
      <dgm:prSet presAssocID="{DF859183-493C-415C-91F5-0A4A69B99C2E}" presName="text_1" presStyleLbl="node1" presStyleIdx="0" presStyleCnt="4">
        <dgm:presLayoutVars>
          <dgm:bulletEnabled val="1"/>
        </dgm:presLayoutVars>
      </dgm:prSet>
      <dgm:spPr/>
      <dgm:t>
        <a:bodyPr/>
        <a:lstStyle/>
        <a:p>
          <a:endParaRPr lang="ru-RU"/>
        </a:p>
      </dgm:t>
    </dgm:pt>
    <dgm:pt modelId="{BECEEF02-358F-4311-9E94-C1ECD6C27C6F}" type="pres">
      <dgm:prSet presAssocID="{DF859183-493C-415C-91F5-0A4A69B99C2E}" presName="accent_1" presStyleCnt="0"/>
      <dgm:spPr/>
    </dgm:pt>
    <dgm:pt modelId="{9EA135D5-D556-4876-BF88-C9AD72939A04}" type="pres">
      <dgm:prSet presAssocID="{DF859183-493C-415C-91F5-0A4A69B99C2E}" presName="accentRepeatNode" presStyleLbl="solidFgAcc1" presStyleIdx="0" presStyleCnt="4"/>
      <dgm:spPr>
        <a:solidFill>
          <a:srgbClr val="FFFF00"/>
        </a:solidFill>
      </dgm:spPr>
    </dgm:pt>
    <dgm:pt modelId="{DC62E907-2856-45A4-AC7C-AA164766445E}" type="pres">
      <dgm:prSet presAssocID="{33937DB9-E646-4BEC-9C9D-BBE8FA02824E}" presName="text_2" presStyleLbl="node1" presStyleIdx="1" presStyleCnt="4">
        <dgm:presLayoutVars>
          <dgm:bulletEnabled val="1"/>
        </dgm:presLayoutVars>
      </dgm:prSet>
      <dgm:spPr/>
      <dgm:t>
        <a:bodyPr/>
        <a:lstStyle/>
        <a:p>
          <a:endParaRPr lang="ru-RU"/>
        </a:p>
      </dgm:t>
    </dgm:pt>
    <dgm:pt modelId="{83D6EEF1-91A0-4C4C-931C-A30B795C75CA}" type="pres">
      <dgm:prSet presAssocID="{33937DB9-E646-4BEC-9C9D-BBE8FA02824E}" presName="accent_2" presStyleCnt="0"/>
      <dgm:spPr/>
    </dgm:pt>
    <dgm:pt modelId="{7425CBF8-6B06-49F9-9527-45E8F4F4DB5F}" type="pres">
      <dgm:prSet presAssocID="{33937DB9-E646-4BEC-9C9D-BBE8FA02824E}" presName="accentRepeatNode" presStyleLbl="solidFgAcc1" presStyleIdx="1" presStyleCnt="4"/>
      <dgm:spPr>
        <a:solidFill>
          <a:srgbClr val="002060"/>
        </a:solidFill>
      </dgm:spPr>
    </dgm:pt>
    <dgm:pt modelId="{15256E72-E7A1-4D55-BA2C-1D76F0D6B7B9}" type="pres">
      <dgm:prSet presAssocID="{DE92200E-C105-4C0A-9F6E-361F15D38E35}" presName="text_3" presStyleLbl="node1" presStyleIdx="2" presStyleCnt="4">
        <dgm:presLayoutVars>
          <dgm:bulletEnabled val="1"/>
        </dgm:presLayoutVars>
      </dgm:prSet>
      <dgm:spPr/>
      <dgm:t>
        <a:bodyPr/>
        <a:lstStyle/>
        <a:p>
          <a:endParaRPr lang="ru-RU"/>
        </a:p>
      </dgm:t>
    </dgm:pt>
    <dgm:pt modelId="{EEE4BD53-F415-40FF-BF8E-B99D4E5EA5B8}" type="pres">
      <dgm:prSet presAssocID="{DE92200E-C105-4C0A-9F6E-361F15D38E35}" presName="accent_3" presStyleCnt="0"/>
      <dgm:spPr/>
    </dgm:pt>
    <dgm:pt modelId="{A5A70AEC-A182-48E5-9DA1-EF89B6199373}" type="pres">
      <dgm:prSet presAssocID="{DE92200E-C105-4C0A-9F6E-361F15D38E35}" presName="accentRepeatNode" presStyleLbl="solidFgAcc1" presStyleIdx="2" presStyleCnt="4"/>
      <dgm:spPr>
        <a:solidFill>
          <a:srgbClr val="7030A0"/>
        </a:solidFill>
      </dgm:spPr>
    </dgm:pt>
    <dgm:pt modelId="{9774C423-772D-4789-8400-332B3DF13B81}" type="pres">
      <dgm:prSet presAssocID="{DD5FB0C6-407E-45ED-B833-BC075B19C1EA}" presName="text_4" presStyleLbl="node1" presStyleIdx="3" presStyleCnt="4">
        <dgm:presLayoutVars>
          <dgm:bulletEnabled val="1"/>
        </dgm:presLayoutVars>
      </dgm:prSet>
      <dgm:spPr/>
      <dgm:t>
        <a:bodyPr/>
        <a:lstStyle/>
        <a:p>
          <a:endParaRPr lang="ru-RU"/>
        </a:p>
      </dgm:t>
    </dgm:pt>
    <dgm:pt modelId="{B5CE52EA-6278-4B83-B1B5-06D60DF04A92}" type="pres">
      <dgm:prSet presAssocID="{DD5FB0C6-407E-45ED-B833-BC075B19C1EA}" presName="accent_4" presStyleCnt="0"/>
      <dgm:spPr/>
    </dgm:pt>
    <dgm:pt modelId="{7DFED4BC-3CB7-48C0-B0A7-77343FAF15A7}" type="pres">
      <dgm:prSet presAssocID="{DD5FB0C6-407E-45ED-B833-BC075B19C1EA}" presName="accentRepeatNode" presStyleLbl="solidFgAcc1" presStyleIdx="3" presStyleCnt="4"/>
      <dgm:spPr>
        <a:solidFill>
          <a:srgbClr val="FFC000"/>
        </a:solidFill>
      </dgm:spPr>
    </dgm:pt>
  </dgm:ptLst>
  <dgm:cxnLst>
    <dgm:cxn modelId="{1522F12B-190A-4174-B94B-6283E3709C3D}" srcId="{5EF9C0F1-4521-42D1-8B7A-64C4187D860D}" destId="{DD5FB0C6-407E-45ED-B833-BC075B19C1EA}" srcOrd="3" destOrd="0" parTransId="{C9819FB9-774E-40A1-AFEE-68A1396069E0}" sibTransId="{E5850F68-862B-44DF-A9BC-AC2B6D2F221A}"/>
    <dgm:cxn modelId="{E1C6B8F0-5742-4F19-B895-7ADC3D6AA273}" type="presOf" srcId="{DF859183-493C-415C-91F5-0A4A69B99C2E}" destId="{3C1496FB-D76E-43D9-9EA9-9B9134C0CDAD}" srcOrd="0" destOrd="0" presId="urn:microsoft.com/office/officeart/2008/layout/VerticalCurvedList"/>
    <dgm:cxn modelId="{AF3BE10C-90C6-46DE-B890-9AF118B9B404}" srcId="{5EF9C0F1-4521-42D1-8B7A-64C4187D860D}" destId="{DF859183-493C-415C-91F5-0A4A69B99C2E}" srcOrd="0" destOrd="0" parTransId="{00DA2D52-D86A-4365-B88B-430335B3EC8E}" sibTransId="{6FC01CFC-DE15-4A00-97A2-B9E14635C210}"/>
    <dgm:cxn modelId="{70D67410-CA1C-41E1-8C72-B70775487FD1}" type="presOf" srcId="{33937DB9-E646-4BEC-9C9D-BBE8FA02824E}" destId="{DC62E907-2856-45A4-AC7C-AA164766445E}" srcOrd="0" destOrd="0" presId="urn:microsoft.com/office/officeart/2008/layout/VerticalCurvedList"/>
    <dgm:cxn modelId="{E1AA8E84-669E-4945-ABF3-BBE5CEAE40E2}" srcId="{5EF9C0F1-4521-42D1-8B7A-64C4187D860D}" destId="{DE92200E-C105-4C0A-9F6E-361F15D38E35}" srcOrd="2" destOrd="0" parTransId="{79A6A777-9E05-46E3-A2E7-BE721D3C76C0}" sibTransId="{755FE7AB-5E3E-43FD-8E33-6DFC6D3BA940}"/>
    <dgm:cxn modelId="{62B875A7-68C5-4E9C-8768-7F8524701736}" type="presOf" srcId="{6FC01CFC-DE15-4A00-97A2-B9E14635C210}" destId="{F9BEA92E-281E-4C85-8142-F865D041C235}" srcOrd="0" destOrd="0" presId="urn:microsoft.com/office/officeart/2008/layout/VerticalCurvedList"/>
    <dgm:cxn modelId="{97687EA3-EA92-4A0A-AAFD-1839FF012238}" type="presOf" srcId="{5EF9C0F1-4521-42D1-8B7A-64C4187D860D}" destId="{D1888A91-381E-4EFC-B839-1C66E37308E1}" srcOrd="0" destOrd="0" presId="urn:microsoft.com/office/officeart/2008/layout/VerticalCurvedList"/>
    <dgm:cxn modelId="{67E9B8BD-62BE-4F9B-9494-74E9FEEE0F13}" type="presOf" srcId="{DE92200E-C105-4C0A-9F6E-361F15D38E35}" destId="{15256E72-E7A1-4D55-BA2C-1D76F0D6B7B9}" srcOrd="0" destOrd="0" presId="urn:microsoft.com/office/officeart/2008/layout/VerticalCurvedList"/>
    <dgm:cxn modelId="{0976A46D-BEB3-406E-86F9-6801993D89FD}" srcId="{5EF9C0F1-4521-42D1-8B7A-64C4187D860D}" destId="{33937DB9-E646-4BEC-9C9D-BBE8FA02824E}" srcOrd="1" destOrd="0" parTransId="{A8ACAD26-E165-485E-BFFB-32CF7458241B}" sibTransId="{DD34263A-5E2B-4799-A58A-D4AE7CC50D0C}"/>
    <dgm:cxn modelId="{857F1AB8-496B-470B-8774-4B0C0B6FFC78}" type="presOf" srcId="{DD5FB0C6-407E-45ED-B833-BC075B19C1EA}" destId="{9774C423-772D-4789-8400-332B3DF13B81}" srcOrd="0" destOrd="0" presId="urn:microsoft.com/office/officeart/2008/layout/VerticalCurvedList"/>
    <dgm:cxn modelId="{2D76714D-3510-4CF2-9505-81883A2B4CBE}" type="presParOf" srcId="{D1888A91-381E-4EFC-B839-1C66E37308E1}" destId="{283A20A8-3677-483F-86F3-138D0892343A}" srcOrd="0" destOrd="0" presId="urn:microsoft.com/office/officeart/2008/layout/VerticalCurvedList"/>
    <dgm:cxn modelId="{235F6727-DB40-4034-B5A7-1AE21D9BE9D4}" type="presParOf" srcId="{283A20A8-3677-483F-86F3-138D0892343A}" destId="{3931181F-7229-439B-A760-C22DD5EE505A}" srcOrd="0" destOrd="0" presId="urn:microsoft.com/office/officeart/2008/layout/VerticalCurvedList"/>
    <dgm:cxn modelId="{16213690-C435-4BDA-BAE8-3E58B166216F}" type="presParOf" srcId="{3931181F-7229-439B-A760-C22DD5EE505A}" destId="{DB317886-9D44-47CE-BE54-2D9DA5395A49}" srcOrd="0" destOrd="0" presId="urn:microsoft.com/office/officeart/2008/layout/VerticalCurvedList"/>
    <dgm:cxn modelId="{CB177290-1B96-4FD7-AB89-FDEE3EA3D57F}" type="presParOf" srcId="{3931181F-7229-439B-A760-C22DD5EE505A}" destId="{F9BEA92E-281E-4C85-8142-F865D041C235}" srcOrd="1" destOrd="0" presId="urn:microsoft.com/office/officeart/2008/layout/VerticalCurvedList"/>
    <dgm:cxn modelId="{730AC8BE-1A55-4B62-A7F8-56CA6CA249A9}" type="presParOf" srcId="{3931181F-7229-439B-A760-C22DD5EE505A}" destId="{FD383A57-4252-43BD-B625-93F975FD4ADE}" srcOrd="2" destOrd="0" presId="urn:microsoft.com/office/officeart/2008/layout/VerticalCurvedList"/>
    <dgm:cxn modelId="{BB1840F9-7D88-4CF8-B70D-65679CF5E841}" type="presParOf" srcId="{3931181F-7229-439B-A760-C22DD5EE505A}" destId="{36A2DDE7-DEAE-4C5B-9E35-8ADF23B81734}" srcOrd="3" destOrd="0" presId="urn:microsoft.com/office/officeart/2008/layout/VerticalCurvedList"/>
    <dgm:cxn modelId="{C73BCCB7-FA49-4B14-BC49-B03CB6D082C3}" type="presParOf" srcId="{283A20A8-3677-483F-86F3-138D0892343A}" destId="{3C1496FB-D76E-43D9-9EA9-9B9134C0CDAD}" srcOrd="1" destOrd="0" presId="urn:microsoft.com/office/officeart/2008/layout/VerticalCurvedList"/>
    <dgm:cxn modelId="{3E2D9C8E-1B8A-4606-83BC-D52FE18F0E72}" type="presParOf" srcId="{283A20A8-3677-483F-86F3-138D0892343A}" destId="{BECEEF02-358F-4311-9E94-C1ECD6C27C6F}" srcOrd="2" destOrd="0" presId="urn:microsoft.com/office/officeart/2008/layout/VerticalCurvedList"/>
    <dgm:cxn modelId="{4CA64FF7-5E23-470E-BE20-208BF8393941}" type="presParOf" srcId="{BECEEF02-358F-4311-9E94-C1ECD6C27C6F}" destId="{9EA135D5-D556-4876-BF88-C9AD72939A04}" srcOrd="0" destOrd="0" presId="urn:microsoft.com/office/officeart/2008/layout/VerticalCurvedList"/>
    <dgm:cxn modelId="{D534C203-AAE1-475F-9630-5FC55256A362}" type="presParOf" srcId="{283A20A8-3677-483F-86F3-138D0892343A}" destId="{DC62E907-2856-45A4-AC7C-AA164766445E}" srcOrd="3" destOrd="0" presId="urn:microsoft.com/office/officeart/2008/layout/VerticalCurvedList"/>
    <dgm:cxn modelId="{C5C67182-140B-4B91-BA73-50E97CF8FD1E}" type="presParOf" srcId="{283A20A8-3677-483F-86F3-138D0892343A}" destId="{83D6EEF1-91A0-4C4C-931C-A30B795C75CA}" srcOrd="4" destOrd="0" presId="urn:microsoft.com/office/officeart/2008/layout/VerticalCurvedList"/>
    <dgm:cxn modelId="{FB56A8C4-1FEC-454F-A0CA-D196D8EC9C6F}" type="presParOf" srcId="{83D6EEF1-91A0-4C4C-931C-A30B795C75CA}" destId="{7425CBF8-6B06-49F9-9527-45E8F4F4DB5F}" srcOrd="0" destOrd="0" presId="urn:microsoft.com/office/officeart/2008/layout/VerticalCurvedList"/>
    <dgm:cxn modelId="{F1759CDC-5DE3-429E-A23F-3B0038B5F6F1}" type="presParOf" srcId="{283A20A8-3677-483F-86F3-138D0892343A}" destId="{15256E72-E7A1-4D55-BA2C-1D76F0D6B7B9}" srcOrd="5" destOrd="0" presId="urn:microsoft.com/office/officeart/2008/layout/VerticalCurvedList"/>
    <dgm:cxn modelId="{76E50B94-53EB-40A0-A9F0-197475E91959}" type="presParOf" srcId="{283A20A8-3677-483F-86F3-138D0892343A}" destId="{EEE4BD53-F415-40FF-BF8E-B99D4E5EA5B8}" srcOrd="6" destOrd="0" presId="urn:microsoft.com/office/officeart/2008/layout/VerticalCurvedList"/>
    <dgm:cxn modelId="{FC332A32-D0D9-47B7-8D0C-441B8B0F8D57}" type="presParOf" srcId="{EEE4BD53-F415-40FF-BF8E-B99D4E5EA5B8}" destId="{A5A70AEC-A182-48E5-9DA1-EF89B6199373}" srcOrd="0" destOrd="0" presId="urn:microsoft.com/office/officeart/2008/layout/VerticalCurvedList"/>
    <dgm:cxn modelId="{C011E84F-3AEA-4334-986F-F027AF4AE7E4}" type="presParOf" srcId="{283A20A8-3677-483F-86F3-138D0892343A}" destId="{9774C423-772D-4789-8400-332B3DF13B81}" srcOrd="7" destOrd="0" presId="urn:microsoft.com/office/officeart/2008/layout/VerticalCurvedList"/>
    <dgm:cxn modelId="{DF0E76D3-8A76-4284-988D-BDDD0B90D768}" type="presParOf" srcId="{283A20A8-3677-483F-86F3-138D0892343A}" destId="{B5CE52EA-6278-4B83-B1B5-06D60DF04A92}" srcOrd="8" destOrd="0" presId="urn:microsoft.com/office/officeart/2008/layout/VerticalCurvedList"/>
    <dgm:cxn modelId="{51D69A59-C66F-4262-9476-8CEEC1840C0E}" type="presParOf" srcId="{B5CE52EA-6278-4B83-B1B5-06D60DF04A92}" destId="{7DFED4BC-3CB7-48C0-B0A7-77343FAF15A7}" srcOrd="0" destOrd="0" presId="urn:microsoft.com/office/officeart/2008/layout/VerticalCurvedList"/>
  </dgm:cxnLst>
  <dgm:bg>
    <a:solidFill>
      <a:schemeClr val="accent3">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EA92E-281E-4C85-8142-F865D041C235}">
      <dsp:nvSpPr>
        <dsp:cNvPr id="0" name=""/>
        <dsp:cNvSpPr/>
      </dsp:nvSpPr>
      <dsp:spPr>
        <a:xfrm>
          <a:off x="-5420527" y="-830011"/>
          <a:ext cx="6454272" cy="6454272"/>
        </a:xfrm>
        <a:prstGeom prst="blockArc">
          <a:avLst>
            <a:gd name="adj1" fmla="val 18900000"/>
            <a:gd name="adj2" fmla="val 2700000"/>
            <a:gd name="adj3" fmla="val 33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496FB-D76E-43D9-9EA9-9B9134C0CDAD}">
      <dsp:nvSpPr>
        <dsp:cNvPr id="0" name=""/>
        <dsp:cNvSpPr/>
      </dsp:nvSpPr>
      <dsp:spPr>
        <a:xfrm>
          <a:off x="541190" y="368581"/>
          <a:ext cx="8764689" cy="73754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428" tIns="101600" rIns="101600" bIns="101600" numCol="1" spcCol="1270" anchor="ctr" anchorCtr="0">
          <a:noAutofit/>
        </a:bodyPr>
        <a:lstStyle/>
        <a:p>
          <a:pPr lvl="0" algn="l" defTabSz="1778000">
            <a:lnSpc>
              <a:spcPct val="90000"/>
            </a:lnSpc>
            <a:spcBef>
              <a:spcPct val="0"/>
            </a:spcBef>
            <a:spcAft>
              <a:spcPct val="35000"/>
            </a:spcAft>
          </a:pPr>
          <a:r>
            <a:rPr lang="az-Latn-AZ" sz="4000" b="1" i="1" kern="1200" dirty="0" smtClean="0">
              <a:solidFill>
                <a:srgbClr val="FF0000"/>
              </a:solidFill>
              <a:latin typeface="Times New Roman" panose="02020603050405020304" pitchFamily="18" charset="0"/>
              <a:cs typeface="Times New Roman" panose="02020603050405020304" pitchFamily="18" charset="0"/>
            </a:rPr>
            <a:t>Müqayisə vahidi metodu </a:t>
          </a:r>
          <a:endParaRPr lang="ru-RU" sz="4000" b="1" i="1" kern="1200" dirty="0">
            <a:solidFill>
              <a:srgbClr val="FF0000"/>
            </a:solidFill>
            <a:latin typeface="Times New Roman" panose="02020603050405020304" pitchFamily="18" charset="0"/>
            <a:cs typeface="Times New Roman" panose="02020603050405020304" pitchFamily="18" charset="0"/>
          </a:endParaRPr>
        </a:p>
      </dsp:txBody>
      <dsp:txXfrm>
        <a:off x="541190" y="368581"/>
        <a:ext cx="8764689" cy="737547"/>
      </dsp:txXfrm>
    </dsp:sp>
    <dsp:sp modelId="{9EA135D5-D556-4876-BF88-C9AD72939A04}">
      <dsp:nvSpPr>
        <dsp:cNvPr id="0" name=""/>
        <dsp:cNvSpPr/>
      </dsp:nvSpPr>
      <dsp:spPr>
        <a:xfrm>
          <a:off x="80223" y="276388"/>
          <a:ext cx="921934" cy="921934"/>
        </a:xfrm>
        <a:prstGeom prst="ellipse">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2E907-2856-45A4-AC7C-AA164766445E}">
      <dsp:nvSpPr>
        <dsp:cNvPr id="0" name=""/>
        <dsp:cNvSpPr/>
      </dsp:nvSpPr>
      <dsp:spPr>
        <a:xfrm>
          <a:off x="964043" y="1475094"/>
          <a:ext cx="8341836" cy="737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428" tIns="101600" rIns="101600" bIns="101600" numCol="1" spcCol="1270" anchor="ctr" anchorCtr="0">
          <a:noAutofit/>
        </a:bodyPr>
        <a:lstStyle/>
        <a:p>
          <a:pPr lvl="0" algn="l" defTabSz="1778000">
            <a:lnSpc>
              <a:spcPct val="90000"/>
            </a:lnSpc>
            <a:spcBef>
              <a:spcPct val="0"/>
            </a:spcBef>
            <a:spcAft>
              <a:spcPct val="35000"/>
            </a:spcAft>
          </a:pPr>
          <a:r>
            <a:rPr lang="az-Latn-AZ" sz="4000" b="1" i="1" kern="1200" dirty="0" smtClean="0">
              <a:solidFill>
                <a:srgbClr val="FF0000"/>
              </a:solidFill>
              <a:latin typeface="Times New Roman" panose="02020603050405020304" pitchFamily="18" charset="0"/>
              <a:cs typeface="Times New Roman" panose="02020603050405020304" pitchFamily="18" charset="0"/>
            </a:rPr>
            <a:t>Elementlər üzrə hesablama metodu</a:t>
          </a:r>
          <a:endParaRPr lang="ru-RU" sz="4000" b="1" i="1" kern="1200" dirty="0">
            <a:solidFill>
              <a:srgbClr val="FF0000"/>
            </a:solidFill>
            <a:latin typeface="Times New Roman" panose="02020603050405020304" pitchFamily="18" charset="0"/>
            <a:cs typeface="Times New Roman" panose="02020603050405020304" pitchFamily="18" charset="0"/>
          </a:endParaRPr>
        </a:p>
      </dsp:txBody>
      <dsp:txXfrm>
        <a:off x="964043" y="1475094"/>
        <a:ext cx="8341836" cy="737547"/>
      </dsp:txXfrm>
    </dsp:sp>
    <dsp:sp modelId="{7425CBF8-6B06-49F9-9527-45E8F4F4DB5F}">
      <dsp:nvSpPr>
        <dsp:cNvPr id="0" name=""/>
        <dsp:cNvSpPr/>
      </dsp:nvSpPr>
      <dsp:spPr>
        <a:xfrm>
          <a:off x="503076" y="1382901"/>
          <a:ext cx="921934" cy="921934"/>
        </a:xfrm>
        <a:prstGeom prst="ellipse">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56E72-E7A1-4D55-BA2C-1D76F0D6B7B9}">
      <dsp:nvSpPr>
        <dsp:cNvPr id="0" name=""/>
        <dsp:cNvSpPr/>
      </dsp:nvSpPr>
      <dsp:spPr>
        <a:xfrm>
          <a:off x="964043" y="2581607"/>
          <a:ext cx="8341836" cy="737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428" tIns="101600" rIns="101600" bIns="101600" numCol="1" spcCol="1270" anchor="ctr" anchorCtr="0">
          <a:noAutofit/>
        </a:bodyPr>
        <a:lstStyle/>
        <a:p>
          <a:pPr lvl="0" algn="l" defTabSz="1778000">
            <a:lnSpc>
              <a:spcPct val="90000"/>
            </a:lnSpc>
            <a:spcBef>
              <a:spcPct val="0"/>
            </a:spcBef>
            <a:spcAft>
              <a:spcPct val="35000"/>
            </a:spcAft>
          </a:pPr>
          <a:r>
            <a:rPr lang="az-Latn-AZ" sz="4000" b="1" i="1" kern="1200" dirty="0" smtClean="0">
              <a:solidFill>
                <a:srgbClr val="FF0000"/>
              </a:solidFill>
              <a:latin typeface="Times New Roman" panose="02020603050405020304" pitchFamily="18" charset="0"/>
              <a:cs typeface="Times New Roman" panose="02020603050405020304" pitchFamily="18" charset="0"/>
            </a:rPr>
            <a:t>Resurs metodu </a:t>
          </a:r>
          <a:endParaRPr lang="ru-RU" sz="4000" b="1" i="1" kern="1200" dirty="0">
            <a:solidFill>
              <a:srgbClr val="FF0000"/>
            </a:solidFill>
            <a:latin typeface="Times New Roman" panose="02020603050405020304" pitchFamily="18" charset="0"/>
            <a:cs typeface="Times New Roman" panose="02020603050405020304" pitchFamily="18" charset="0"/>
          </a:endParaRPr>
        </a:p>
      </dsp:txBody>
      <dsp:txXfrm>
        <a:off x="964043" y="2581607"/>
        <a:ext cx="8341836" cy="737547"/>
      </dsp:txXfrm>
    </dsp:sp>
    <dsp:sp modelId="{A5A70AEC-A182-48E5-9DA1-EF89B6199373}">
      <dsp:nvSpPr>
        <dsp:cNvPr id="0" name=""/>
        <dsp:cNvSpPr/>
      </dsp:nvSpPr>
      <dsp:spPr>
        <a:xfrm>
          <a:off x="503076" y="2489414"/>
          <a:ext cx="921934" cy="921934"/>
        </a:xfrm>
        <a:prstGeom prst="ellipse">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4C423-772D-4789-8400-332B3DF13B81}">
      <dsp:nvSpPr>
        <dsp:cNvPr id="0" name=""/>
        <dsp:cNvSpPr/>
      </dsp:nvSpPr>
      <dsp:spPr>
        <a:xfrm>
          <a:off x="541190" y="3688120"/>
          <a:ext cx="8764689" cy="737547"/>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428" tIns="101600" rIns="101600" bIns="101600" numCol="1" spcCol="1270" anchor="ctr" anchorCtr="0">
          <a:noAutofit/>
        </a:bodyPr>
        <a:lstStyle/>
        <a:p>
          <a:pPr lvl="0" algn="l" defTabSz="1778000">
            <a:lnSpc>
              <a:spcPct val="90000"/>
            </a:lnSpc>
            <a:spcBef>
              <a:spcPct val="0"/>
            </a:spcBef>
            <a:spcAft>
              <a:spcPct val="35000"/>
            </a:spcAft>
          </a:pPr>
          <a:r>
            <a:rPr lang="az-Latn-AZ" sz="4000" b="1" i="1" kern="1200" dirty="0" smtClean="0">
              <a:solidFill>
                <a:srgbClr val="FF0000"/>
              </a:solidFill>
              <a:latin typeface="Times New Roman" panose="02020603050405020304" pitchFamily="18" charset="0"/>
              <a:cs typeface="Times New Roman" panose="02020603050405020304" pitchFamily="18" charset="0"/>
            </a:rPr>
            <a:t>Kəmiyyət metodu</a:t>
          </a:r>
          <a:endParaRPr lang="ru-RU" sz="4000" b="1" i="1" kern="1200" dirty="0">
            <a:solidFill>
              <a:srgbClr val="FF0000"/>
            </a:solidFill>
            <a:latin typeface="Times New Roman" panose="02020603050405020304" pitchFamily="18" charset="0"/>
            <a:cs typeface="Times New Roman" panose="02020603050405020304" pitchFamily="18" charset="0"/>
          </a:endParaRPr>
        </a:p>
      </dsp:txBody>
      <dsp:txXfrm>
        <a:off x="541190" y="3688120"/>
        <a:ext cx="8764689" cy="737547"/>
      </dsp:txXfrm>
    </dsp:sp>
    <dsp:sp modelId="{7DFED4BC-3CB7-48C0-B0A7-77343FAF15A7}">
      <dsp:nvSpPr>
        <dsp:cNvPr id="0" name=""/>
        <dsp:cNvSpPr/>
      </dsp:nvSpPr>
      <dsp:spPr>
        <a:xfrm>
          <a:off x="80223" y="3595927"/>
          <a:ext cx="921934" cy="921934"/>
        </a:xfrm>
        <a:prstGeom prst="ellipse">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ru-RU" smtClean="0"/>
              <a:pPr/>
              <a:t>08.10.2024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ru-RU" smtClean="0"/>
              <a:pPr/>
              <a:t>‹#›</a:t>
            </a:fld>
            <a:endParaRPr lang="ru-RU"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ru-RU" smtClean="0"/>
              <a:pPr/>
              <a:t>08.10.2024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ru-RU" smtClean="0"/>
              <a:pPr/>
              <a:t>‹#›</a:t>
            </a:fld>
            <a:endParaRPr lang="ru-RU"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42120" y="380999"/>
            <a:ext cx="2011680" cy="6096001"/>
          </a:xfrm>
        </p:spPr>
        <p:txBody>
          <a:bodyPr vert="eaVert"/>
          <a:lstStyle>
            <a:lvl1pPr>
              <a:defRPr/>
            </a:lvl1pPr>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1981199" y="380999"/>
            <a:ext cx="7074859" cy="60960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22960"/>
            <a:ext cx="8686800" cy="2011680"/>
          </a:xfrm>
        </p:spPr>
        <p:txBody>
          <a:bodyPr anchor="b">
            <a:normAutofit/>
          </a:bodyPr>
          <a:lstStyle>
            <a:lvl1pPr>
              <a:defRPr sz="6600"/>
            </a:lvl1pPr>
          </a:lstStyle>
          <a:p>
            <a:r>
              <a:rPr lang="ru-RU"/>
              <a:t>Образец заголовка</a:t>
            </a:r>
            <a:endParaRPr lang="ru-RU" dirty="0"/>
          </a:p>
        </p:txBody>
      </p:sp>
      <p:sp>
        <p:nvSpPr>
          <p:cNvPr id="3" name="Текст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Текст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9420" y="408993"/>
            <a:ext cx="4800937" cy="1828800"/>
          </a:xfrm>
        </p:spPr>
        <p:txBody>
          <a:bodyPr anchor="b">
            <a:noAutofit/>
          </a:bodyPr>
          <a:lstStyle>
            <a:lvl1pPr>
              <a:defRPr sz="4400"/>
            </a:lvl1pPr>
          </a:lstStyle>
          <a:p>
            <a:r>
              <a:rPr lang="ru-RU"/>
              <a:t>Образец заголовка</a:t>
            </a:r>
            <a:endParaRPr lang="ru-RU" dirty="0"/>
          </a:p>
        </p:txBody>
      </p:sp>
      <p:sp>
        <p:nvSpPr>
          <p:cNvPr id="3" name="Объект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ru-RU"/>
              <a:t>Образец заголовка</a:t>
            </a:r>
            <a:endParaRPr lang="ru-RU" dirty="0"/>
          </a:p>
        </p:txBody>
      </p:sp>
      <p:sp>
        <p:nvSpPr>
          <p:cNvPr id="3" name="Рисунок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dirty="0"/>
          </a:p>
        </p:txBody>
      </p:sp>
      <p:sp>
        <p:nvSpPr>
          <p:cNvPr id="4" name="Текст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ru-RU" dirty="0"/>
          </a:p>
        </p:txBody>
      </p:sp>
      <p:sp>
        <p:nvSpPr>
          <p:cNvPr id="5" name="Нижний колонтитул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ru-RU" dirty="0"/>
          </a:p>
        </p:txBody>
      </p:sp>
      <p:sp>
        <p:nvSpPr>
          <p:cNvPr id="6" name="Номер слайда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599" y="755780"/>
            <a:ext cx="8498305" cy="2889788"/>
          </a:xfrm>
        </p:spPr>
        <p:txBody>
          <a:bodyPr>
            <a:normAutofit/>
          </a:bodyPr>
          <a:lstStyle/>
          <a:p>
            <a:pPr algn="ctr">
              <a:spcBef>
                <a:spcPts val="0"/>
              </a:spcBef>
            </a:pPr>
            <a:r>
              <a:rPr lang="en-US" sz="4800" b="1" dirty="0" err="1">
                <a:solidFill>
                  <a:srgbClr val="FF0000"/>
                </a:solidFill>
                <a:latin typeface="Times New Roman" pitchFamily="18" charset="0"/>
                <a:cs typeface="Times New Roman" pitchFamily="18" charset="0"/>
              </a:rPr>
              <a:t>Qiymətləndirmə</a:t>
            </a:r>
            <a:r>
              <a:rPr lang="en-US" sz="4800" b="1" dirty="0">
                <a:solidFill>
                  <a:srgbClr val="FF0000"/>
                </a:solidFill>
                <a:latin typeface="Times New Roman" pitchFamily="18" charset="0"/>
                <a:cs typeface="Times New Roman" pitchFamily="18" charset="0"/>
              </a:rPr>
              <a:t> </a:t>
            </a:r>
            <a:br>
              <a:rPr lang="en-US" sz="4800" b="1" dirty="0">
                <a:solidFill>
                  <a:srgbClr val="FF0000"/>
                </a:solidFill>
                <a:latin typeface="Times New Roman" pitchFamily="18" charset="0"/>
                <a:cs typeface="Times New Roman" pitchFamily="18" charset="0"/>
              </a:rPr>
            </a:b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fəaliyyətində</a:t>
            </a:r>
            <a:r>
              <a:rPr lang="en-US" sz="4800" b="1" dirty="0">
                <a:solidFill>
                  <a:srgbClr val="FF0000"/>
                </a:solidFill>
                <a:latin typeface="Times New Roman" pitchFamily="18" charset="0"/>
                <a:cs typeface="Times New Roman" pitchFamily="18" charset="0"/>
              </a:rPr>
              <a:t>   </a:t>
            </a:r>
            <a:br>
              <a:rPr lang="en-US" sz="4800" b="1" dirty="0">
                <a:solidFill>
                  <a:srgbClr val="FF0000"/>
                </a:solidFill>
                <a:latin typeface="Times New Roman" pitchFamily="18" charset="0"/>
                <a:cs typeface="Times New Roman" pitchFamily="18" charset="0"/>
              </a:rPr>
            </a:br>
            <a:r>
              <a:rPr lang="en-US" sz="4800" b="1" dirty="0">
                <a:solidFill>
                  <a:srgbClr val="FF0000"/>
                </a:solidFill>
                <a:latin typeface="Times New Roman" pitchFamily="18" charset="0"/>
                <a:cs typeface="Times New Roman" pitchFamily="18" charset="0"/>
              </a:rPr>
              <a:t/>
            </a:r>
            <a:br>
              <a:rPr lang="en-US" sz="4800" b="1" dirty="0">
                <a:solidFill>
                  <a:srgbClr val="FF0000"/>
                </a:solidFill>
                <a:latin typeface="Times New Roman" pitchFamily="18" charset="0"/>
                <a:cs typeface="Times New Roman" pitchFamily="18" charset="0"/>
              </a:rPr>
            </a:b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xərc</a:t>
            </a:r>
            <a:r>
              <a:rPr lang="ru-RU" sz="4800" b="1" dirty="0" smtClean="0">
                <a:solidFill>
                  <a:srgbClr val="FF0000"/>
                </a:solidFill>
                <a:latin typeface="Times New Roman" pitchFamily="18" charset="0"/>
                <a:cs typeface="Times New Roman" pitchFamily="18" charset="0"/>
              </a:rPr>
              <a:t> </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yanaşmas</a:t>
            </a:r>
            <a:r>
              <a:rPr lang="az-Latn-AZ" sz="4800" b="1" dirty="0">
                <a:solidFill>
                  <a:srgbClr val="FF0000"/>
                </a:solidFill>
                <a:latin typeface="Times New Roman" pitchFamily="18" charset="0"/>
                <a:cs typeface="Times New Roman" pitchFamily="18" charset="0"/>
              </a:rPr>
              <a:t>I</a:t>
            </a:r>
            <a:endParaRPr lang="ru-RU" sz="4800" b="0" i="0" baseline="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316406" y="4940490"/>
            <a:ext cx="4012442" cy="2144970"/>
          </a:xfrm>
        </p:spPr>
        <p:txBody>
          <a:bodyPr/>
          <a:lstStyle/>
          <a:p>
            <a:pPr marL="0" indent="0" algn="ctr">
              <a:spcBef>
                <a:spcPts val="0"/>
              </a:spcBef>
              <a:buNone/>
            </a:pPr>
            <a:r>
              <a:rPr lang="az-Latn-AZ" sz="2800" b="0" i="0" dirty="0" smtClean="0"/>
              <a:t>  </a:t>
            </a:r>
            <a:r>
              <a:rPr lang="az-Latn-AZ" sz="2800" b="1" i="0" dirty="0" smtClean="0">
                <a:solidFill>
                  <a:schemeClr val="tx2"/>
                </a:solidFill>
                <a:latin typeface="Times New Roman" panose="02020603050405020304" pitchFamily="18" charset="0"/>
                <a:cs typeface="Times New Roman" panose="02020603050405020304" pitchFamily="18" charset="0"/>
              </a:rPr>
              <a:t>BAKI 2024</a:t>
            </a:r>
            <a:endParaRPr lang="ru-RU" sz="2800" b="1" i="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a:bodyPr>
          <a:lstStyle/>
          <a:p>
            <a:pPr algn="ctr"/>
            <a:r>
              <a:rPr lang="az-Latn-AZ" sz="4000" dirty="0" smtClean="0">
                <a:solidFill>
                  <a:schemeClr val="tx2"/>
                </a:solidFill>
                <a:latin typeface="Times New Roman" panose="02020603050405020304" pitchFamily="18" charset="0"/>
                <a:cs typeface="Times New Roman" panose="02020603050405020304" pitchFamily="18" charset="0"/>
              </a:rPr>
              <a:t>Müqayisə vahidi </a:t>
            </a:r>
            <a:br>
              <a:rPr lang="az-Latn-AZ" sz="4000" dirty="0" smtClean="0">
                <a:solidFill>
                  <a:schemeClr val="tx2"/>
                </a:solidFill>
                <a:latin typeface="Times New Roman" panose="02020603050405020304" pitchFamily="18" charset="0"/>
                <a:cs typeface="Times New Roman" panose="02020603050405020304" pitchFamily="18" charset="0"/>
              </a:rPr>
            </a:br>
            <a:r>
              <a:rPr lang="az-Latn-AZ" sz="4000" dirty="0" smtClean="0">
                <a:solidFill>
                  <a:schemeClr val="tx2"/>
                </a:solidFill>
                <a:latin typeface="Times New Roman" panose="02020603050405020304" pitchFamily="18" charset="0"/>
                <a:cs typeface="Times New Roman" panose="02020603050405020304" pitchFamily="18" charset="0"/>
              </a:rPr>
              <a:t>metodu </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ln w="38100">
            <a:solidFill>
              <a:srgbClr val="FF0000"/>
            </a:solidFill>
          </a:ln>
        </p:spPr>
        <p:txBody>
          <a:bodyPr>
            <a:normAutofit fontScale="92500" lnSpcReduction="10000"/>
          </a:bodyPr>
          <a:lstStyle/>
          <a:p>
            <a:pPr algn="just"/>
            <a:r>
              <a:rPr lang="az-Latn-AZ" b="1" i="1" dirty="0" smtClean="0">
                <a:solidFill>
                  <a:srgbClr val="002060"/>
                </a:solidFill>
                <a:latin typeface="Times New Roman" panose="02020603050405020304" pitchFamily="18" charset="0"/>
                <a:cs typeface="Times New Roman" panose="02020603050405020304" pitchFamily="18" charset="0"/>
              </a:rPr>
              <a:t>Xərc yanaşması </a:t>
            </a:r>
            <a:r>
              <a:rPr lang="az-Latn-AZ" b="1" i="1" dirty="0">
                <a:solidFill>
                  <a:srgbClr val="002060"/>
                </a:solidFill>
                <a:latin typeface="Times New Roman" panose="02020603050405020304" pitchFamily="18" charset="0"/>
                <a:cs typeface="Times New Roman" panose="02020603050405020304" pitchFamily="18" charset="0"/>
              </a:rPr>
              <a:t>əsasında qiymətlən</a:t>
            </a:r>
            <a:r>
              <a:rPr lang="ru-RU" b="1" i="1" dirty="0">
                <a:solidFill>
                  <a:srgbClr val="002060"/>
                </a:solidFill>
                <a:latin typeface="Times New Roman" panose="02020603050405020304" pitchFamily="18" charset="0"/>
                <a:cs typeface="Times New Roman" panose="02020603050405020304" pitchFamily="18" charset="0"/>
              </a:rPr>
              <a:t>­</a:t>
            </a:r>
            <a:r>
              <a:rPr lang="az-Latn-AZ" b="1" i="1" dirty="0">
                <a:solidFill>
                  <a:srgbClr val="002060"/>
                </a:solidFill>
                <a:latin typeface="Times New Roman" panose="02020603050405020304" pitchFamily="18" charset="0"/>
                <a:cs typeface="Times New Roman" panose="02020603050405020304" pitchFamily="18" charset="0"/>
              </a:rPr>
              <a:t>dir</a:t>
            </a:r>
            <a:r>
              <a:rPr lang="ru-RU" b="1" i="1" dirty="0">
                <a:solidFill>
                  <a:srgbClr val="002060"/>
                </a:solidFill>
                <a:latin typeface="Times New Roman" panose="02020603050405020304" pitchFamily="18" charset="0"/>
                <a:cs typeface="Times New Roman" panose="02020603050405020304" pitchFamily="18" charset="0"/>
              </a:rPr>
              <a:t>­</a:t>
            </a:r>
            <a:r>
              <a:rPr lang="az-Latn-AZ" b="1" i="1" dirty="0">
                <a:solidFill>
                  <a:srgbClr val="002060"/>
                </a:solidFill>
                <a:latin typeface="Times New Roman" panose="02020603050405020304" pitchFamily="18" charset="0"/>
                <a:cs typeface="Times New Roman" panose="02020603050405020304" pitchFamily="18" charset="0"/>
              </a:rPr>
              <a:t>mə prosesində müqayisə vahidi metodunun tətbiqi bir neçə mərhələdən keçir. Birinci mərhələnin tələblərinə uyğun olaraq analoji obyektlərin inşasına çəkilən xərclər əsasında tikinti işləri üzrə xərc normativləri (binanın 1m</a:t>
            </a:r>
            <a:r>
              <a:rPr lang="az-Latn-AZ" b="1" i="1" baseline="30000" dirty="0">
                <a:solidFill>
                  <a:srgbClr val="002060"/>
                </a:solidFill>
                <a:latin typeface="Times New Roman" panose="02020603050405020304" pitchFamily="18" charset="0"/>
                <a:cs typeface="Times New Roman" panose="02020603050405020304" pitchFamily="18" charset="0"/>
              </a:rPr>
              <a:t>2-</a:t>
            </a:r>
            <a:r>
              <a:rPr lang="az-Latn-AZ" b="1" i="1" dirty="0">
                <a:solidFill>
                  <a:srgbClr val="002060"/>
                </a:solidFill>
                <a:latin typeface="Times New Roman" panose="02020603050405020304" pitchFamily="18" charset="0"/>
                <a:cs typeface="Times New Roman" panose="02020603050405020304" pitchFamily="18" charset="0"/>
              </a:rPr>
              <a:t>i, 1m</a:t>
            </a:r>
            <a:r>
              <a:rPr lang="az-Latn-AZ" b="1" i="1" baseline="30000" dirty="0">
                <a:solidFill>
                  <a:srgbClr val="002060"/>
                </a:solidFill>
                <a:latin typeface="Times New Roman" panose="02020603050405020304" pitchFamily="18" charset="0"/>
                <a:cs typeface="Times New Roman" panose="02020603050405020304" pitchFamily="18" charset="0"/>
              </a:rPr>
              <a:t>3</a:t>
            </a:r>
            <a:r>
              <a:rPr lang="az-Latn-AZ" b="1" i="1" dirty="0">
                <a:solidFill>
                  <a:srgbClr val="002060"/>
                </a:solidFill>
                <a:latin typeface="Times New Roman" panose="02020603050405020304" pitchFamily="18" charset="0"/>
                <a:cs typeface="Times New Roman" panose="02020603050405020304" pitchFamily="18" charset="0"/>
              </a:rPr>
              <a:t>-i üzrə) hazırlanır. Bu məqsədlə nümunəvi bina </a:t>
            </a:r>
            <a:r>
              <a:rPr lang="az-Latn-AZ" b="1" i="1" dirty="0" smtClean="0">
                <a:solidFill>
                  <a:srgbClr val="002060"/>
                </a:solidFill>
                <a:latin typeface="Times New Roman" panose="02020603050405020304" pitchFamily="18" charset="0"/>
                <a:cs typeface="Times New Roman" panose="02020603050405020304" pitchFamily="18" charset="0"/>
              </a:rPr>
              <a:t>kimi yaxın </a:t>
            </a:r>
            <a:r>
              <a:rPr lang="az-Latn-AZ" b="1" i="1" dirty="0">
                <a:solidFill>
                  <a:srgbClr val="002060"/>
                </a:solidFill>
                <a:latin typeface="Times New Roman" panose="02020603050405020304" pitchFamily="18" charset="0"/>
                <a:cs typeface="Times New Roman" panose="02020603050405020304" pitchFamily="18" charset="0"/>
              </a:rPr>
              <a:t>dövrdə inşa olunmuş, podrat işlərinin </a:t>
            </a:r>
            <a:r>
              <a:rPr lang="az-Latn-AZ" b="1" i="1" dirty="0" smtClean="0">
                <a:solidFill>
                  <a:srgbClr val="002060"/>
                </a:solidFill>
                <a:latin typeface="Times New Roman" panose="02020603050405020304" pitchFamily="18" charset="0"/>
                <a:cs typeface="Times New Roman" panose="02020603050405020304" pitchFamily="18" charset="0"/>
              </a:rPr>
              <a:t>müqavilə dəyəri </a:t>
            </a:r>
            <a:r>
              <a:rPr lang="az-Latn-AZ" b="1" i="1" dirty="0">
                <a:solidFill>
                  <a:srgbClr val="002060"/>
                </a:solidFill>
                <a:latin typeface="Times New Roman" panose="02020603050405020304" pitchFamily="18" charset="0"/>
                <a:cs typeface="Times New Roman" panose="02020603050405020304" pitchFamily="18" charset="0"/>
              </a:rPr>
              <a:t>məlum olan </a:t>
            </a:r>
            <a:r>
              <a:rPr lang="az-Latn-AZ" b="1" i="1" dirty="0" smtClean="0">
                <a:solidFill>
                  <a:srgbClr val="002060"/>
                </a:solidFill>
                <a:latin typeface="Times New Roman" panose="02020603050405020304" pitchFamily="18" charset="0"/>
                <a:cs typeface="Times New Roman" panose="02020603050405020304" pitchFamily="18" charset="0"/>
              </a:rPr>
              <a:t>binanın seçilməsi daha </a:t>
            </a:r>
            <a:r>
              <a:rPr lang="az-Latn-AZ" b="1" i="1" dirty="0">
                <a:solidFill>
                  <a:srgbClr val="002060"/>
                </a:solidFill>
                <a:latin typeface="Times New Roman" panose="02020603050405020304" pitchFamily="18" charset="0"/>
                <a:cs typeface="Times New Roman" panose="02020603050405020304" pitchFamily="18" charset="0"/>
              </a:rPr>
              <a:t>münasibdir. Əgər belə obyektin tapılması çətinlik törədirsə, onda binaların səciyyəvi tipləri üzrə tikinti məhsulunun istehlak vahidinin dəyərini bazis səviyyəsi göstəriciləri əks olunmuş bərpa dəyərinin iriləşdirilmiş </a:t>
            </a:r>
            <a:r>
              <a:rPr lang="az-Latn-AZ" b="1" i="1" dirty="0" smtClean="0">
                <a:solidFill>
                  <a:srgbClr val="002060"/>
                </a:solidFill>
                <a:latin typeface="Times New Roman" panose="02020603050405020304" pitchFamily="18" charset="0"/>
                <a:cs typeface="Times New Roman" panose="02020603050405020304" pitchFamily="18" charset="0"/>
              </a:rPr>
              <a:t>göstəriciləri </a:t>
            </a:r>
            <a:r>
              <a:rPr lang="az-Latn-AZ" b="1" i="1" dirty="0">
                <a:solidFill>
                  <a:srgbClr val="002060"/>
                </a:solidFill>
                <a:latin typeface="Times New Roman" panose="02020603050405020304" pitchFamily="18" charset="0"/>
                <a:cs typeface="Times New Roman" panose="02020603050405020304" pitchFamily="18" charset="0"/>
              </a:rPr>
              <a:t>(</a:t>
            </a:r>
            <a:r>
              <a:rPr lang="az-Latn-AZ" b="1" i="1" dirty="0" smtClean="0">
                <a:solidFill>
                  <a:srgbClr val="002060"/>
                </a:solidFill>
                <a:latin typeface="Times New Roman" panose="02020603050405020304" pitchFamily="18" charset="0"/>
                <a:cs typeface="Times New Roman" panose="02020603050405020304" pitchFamily="18" charset="0"/>
              </a:rPr>
              <a:t>BDİG) əsasında  </a:t>
            </a:r>
            <a:r>
              <a:rPr lang="az-Latn-AZ" b="1" i="1" dirty="0">
                <a:solidFill>
                  <a:srgbClr val="002060"/>
                </a:solidFill>
                <a:latin typeface="Times New Roman" panose="02020603050405020304" pitchFamily="18" charset="0"/>
                <a:cs typeface="Times New Roman" panose="02020603050405020304" pitchFamily="18" charset="0"/>
              </a:rPr>
              <a:t>hesablanması zərurəti yaranır.</a:t>
            </a:r>
            <a:endParaRPr lang="en-US" b="1" i="1" dirty="0">
              <a:solidFill>
                <a:srgbClr val="002060"/>
              </a:solidFill>
              <a:latin typeface="Times New Roman" panose="02020603050405020304" pitchFamily="18" charset="0"/>
              <a:cs typeface="Times New Roman" panose="02020603050405020304" pitchFamily="18" charset="0"/>
            </a:endParaRPr>
          </a:p>
          <a:p>
            <a:pPr algn="just"/>
            <a:r>
              <a:rPr lang="az-Latn-AZ" b="1" dirty="0">
                <a:solidFill>
                  <a:srgbClr val="C00000"/>
                </a:solidFill>
                <a:latin typeface="Times New Roman" panose="02020603050405020304" pitchFamily="18" charset="0"/>
                <a:cs typeface="Times New Roman" panose="02020603050405020304" pitchFamily="18" charset="0"/>
              </a:rPr>
              <a:t>İkinci mərhələdə </a:t>
            </a:r>
            <a:r>
              <a:rPr lang="az-Latn-AZ" b="1" dirty="0" smtClean="0">
                <a:solidFill>
                  <a:srgbClr val="C00000"/>
                </a:solidFill>
                <a:latin typeface="Times New Roman" panose="02020603050405020304" pitchFamily="18" charset="0"/>
                <a:cs typeface="Times New Roman" panose="02020603050405020304" pitchFamily="18" charset="0"/>
              </a:rPr>
              <a:t> </a:t>
            </a:r>
            <a:r>
              <a:rPr lang="az-Latn-AZ" b="1" dirty="0">
                <a:solidFill>
                  <a:srgbClr val="C00000"/>
                </a:solidFill>
                <a:latin typeface="Times New Roman" panose="02020603050405020304" pitchFamily="18" charset="0"/>
                <a:cs typeface="Times New Roman" panose="02020603050405020304" pitchFamily="18" charset="0"/>
              </a:rPr>
              <a:t>mövcud normativ üzrə xərclərin xüsu­si çəkisi binanın ümumi </a:t>
            </a:r>
            <a:r>
              <a:rPr lang="az-Latn-AZ" b="1" dirty="0" smtClean="0">
                <a:solidFill>
                  <a:srgbClr val="C00000"/>
                </a:solidFill>
                <a:latin typeface="Times New Roman" panose="02020603050405020304" pitchFamily="18" charset="0"/>
                <a:cs typeface="Times New Roman" panose="02020603050405020304" pitchFamily="18" charset="0"/>
              </a:rPr>
              <a:t>sahəsinə </a:t>
            </a:r>
            <a:r>
              <a:rPr lang="az-Latn-AZ" b="1" dirty="0">
                <a:solidFill>
                  <a:srgbClr val="C00000"/>
                </a:solidFill>
                <a:latin typeface="Times New Roman" panose="02020603050405020304" pitchFamily="18" charset="0"/>
                <a:cs typeface="Times New Roman" panose="02020603050405020304" pitchFamily="18" charset="0"/>
              </a:rPr>
              <a:t>yaxud həcminə hasil olu­nur. Bu </a:t>
            </a:r>
            <a:r>
              <a:rPr lang="az-Latn-AZ" b="1" dirty="0" smtClean="0">
                <a:solidFill>
                  <a:srgbClr val="C00000"/>
                </a:solidFill>
                <a:latin typeface="Times New Roman" panose="02020603050405020304" pitchFamily="18" charset="0"/>
                <a:cs typeface="Times New Roman" panose="02020603050405020304" pitchFamily="18" charset="0"/>
              </a:rPr>
              <a:t>da </a:t>
            </a:r>
            <a:r>
              <a:rPr lang="az-Latn-AZ" b="1" dirty="0">
                <a:solidFill>
                  <a:srgbClr val="C00000"/>
                </a:solidFill>
                <a:latin typeface="Times New Roman" panose="02020603050405020304" pitchFamily="18" charset="0"/>
                <a:cs typeface="Times New Roman" panose="02020603050405020304" pitchFamily="18" charset="0"/>
              </a:rPr>
              <a:t>qiymətləndiricinin şəxsi seçimindən asıldır</a:t>
            </a:r>
            <a:r>
              <a:rPr lang="az-Latn-AZ" b="1" dirty="0" smtClean="0">
                <a:solidFill>
                  <a:srgbClr val="C00000"/>
                </a:solidFill>
                <a:latin typeface="Times New Roman" panose="02020603050405020304" pitchFamily="18" charset="0"/>
                <a:cs typeface="Times New Roman" panose="02020603050405020304" pitchFamily="18" charset="0"/>
              </a:rPr>
              <a:t>.</a:t>
            </a:r>
          </a:p>
          <a:p>
            <a:r>
              <a:rPr lang="az-Latn-AZ" b="1" dirty="0" smtClean="0">
                <a:solidFill>
                  <a:srgbClr val="002060"/>
                </a:solidFill>
                <a:latin typeface="Times New Roman" panose="02020603050405020304" pitchFamily="18" charset="0"/>
                <a:cs typeface="Times New Roman" panose="02020603050405020304" pitchFamily="18" charset="0"/>
              </a:rPr>
              <a:t>Üçüncü </a:t>
            </a:r>
            <a:r>
              <a:rPr lang="az-Latn-AZ" b="1" dirty="0">
                <a:solidFill>
                  <a:srgbClr val="002060"/>
                </a:solidFill>
                <a:latin typeface="Times New Roman" panose="02020603050405020304" pitchFamily="18" charset="0"/>
                <a:cs typeface="Times New Roman" panose="02020603050405020304" pitchFamily="18" charset="0"/>
              </a:rPr>
              <a:t>mərhələdə qiymətləndirilən binanın </a:t>
            </a:r>
            <a:r>
              <a:rPr lang="az-Latn-AZ" b="1" dirty="0" smtClean="0">
                <a:solidFill>
                  <a:srgbClr val="002060"/>
                </a:solidFill>
                <a:latin typeface="Times New Roman" panose="02020603050405020304" pitchFamily="18" charset="0"/>
                <a:cs typeface="Times New Roman" panose="02020603050405020304" pitchFamily="18" charset="0"/>
              </a:rPr>
              <a:t>xüsusiyyətlərinə </a:t>
            </a:r>
            <a:r>
              <a:rPr lang="az-Latn-AZ" b="1" dirty="0">
                <a:solidFill>
                  <a:srgbClr val="002060"/>
                </a:solidFill>
                <a:latin typeface="Times New Roman" panose="02020603050405020304" pitchFamily="18" charset="0"/>
                <a:cs typeface="Times New Roman" panose="02020603050405020304" pitchFamily="18" charset="0"/>
              </a:rPr>
              <a:t>və baza analoqundan fərqlərinə görə </a:t>
            </a:r>
            <a:r>
              <a:rPr lang="az-Latn-AZ" b="1" dirty="0" smtClean="0">
                <a:solidFill>
                  <a:srgbClr val="002060"/>
                </a:solidFill>
                <a:latin typeface="Times New Roman" panose="02020603050405020304" pitchFamily="18" charset="0"/>
                <a:cs typeface="Times New Roman" panose="02020603050405020304" pitchFamily="18" charset="0"/>
              </a:rPr>
              <a:t>düzəlişlər </a:t>
            </a:r>
            <a:r>
              <a:rPr lang="az-Latn-AZ" b="1" dirty="0">
                <a:solidFill>
                  <a:srgbClr val="002060"/>
                </a:solidFill>
                <a:latin typeface="Times New Roman" panose="02020603050405020304" pitchFamily="18" charset="0"/>
                <a:cs typeface="Times New Roman" panose="02020603050405020304" pitchFamily="18" charset="0"/>
              </a:rPr>
              <a:t>aparılır. </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4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50"/>
          </a:solidFill>
        </p:spPr>
        <p:txBody>
          <a:bodyPr>
            <a:normAutofit fontScale="90000"/>
          </a:bodyPr>
          <a:lstStyle/>
          <a:p>
            <a:pPr algn="ctr"/>
            <a:r>
              <a:rPr lang="az-Latn-AZ" b="1" i="1" dirty="0"/>
              <a:t> </a:t>
            </a:r>
            <a:r>
              <a:rPr lang="az-Latn-AZ" sz="3100" b="1" i="1" dirty="0">
                <a:solidFill>
                  <a:schemeClr val="tx2"/>
                </a:solidFill>
                <a:latin typeface="Times New Roman" panose="02020603050405020304" pitchFamily="18" charset="0"/>
                <a:cs typeface="Times New Roman" panose="02020603050405020304" pitchFamily="18" charset="0"/>
              </a:rPr>
              <a:t>Elementlər üzrə hesablama </a:t>
            </a:r>
            <a:r>
              <a:rPr lang="en-US" sz="3100" b="1" dirty="0">
                <a:solidFill>
                  <a:schemeClr val="tx2"/>
                </a:solidFill>
                <a:latin typeface="Times New Roman" panose="02020603050405020304" pitchFamily="18" charset="0"/>
                <a:cs typeface="Times New Roman" panose="02020603050405020304" pitchFamily="18" charset="0"/>
              </a:rPr>
              <a:t/>
            </a:r>
            <a:br>
              <a:rPr lang="en-US" sz="3100" b="1" dirty="0">
                <a:solidFill>
                  <a:schemeClr val="tx2"/>
                </a:solidFill>
                <a:latin typeface="Times New Roman" panose="02020603050405020304" pitchFamily="18" charset="0"/>
                <a:cs typeface="Times New Roman" panose="02020603050405020304" pitchFamily="18" charset="0"/>
              </a:rPr>
            </a:br>
            <a:r>
              <a:rPr lang="az-Latn-AZ" sz="3100" b="1" i="1" dirty="0">
                <a:solidFill>
                  <a:schemeClr val="tx2"/>
                </a:solidFill>
                <a:latin typeface="Times New Roman" panose="02020603050405020304" pitchFamily="18" charset="0"/>
                <a:cs typeface="Times New Roman" panose="02020603050405020304" pitchFamily="18" charset="0"/>
              </a:rPr>
              <a:t>(tərkib hissələrinə bölünmə) </a:t>
            </a:r>
            <a:r>
              <a:rPr lang="az-Latn-AZ" sz="3100" b="1" i="1" dirty="0" smtClean="0">
                <a:solidFill>
                  <a:schemeClr val="tx2"/>
                </a:solidFill>
                <a:latin typeface="Times New Roman" panose="02020603050405020304" pitchFamily="18" charset="0"/>
                <a:cs typeface="Times New Roman" panose="02020603050405020304" pitchFamily="18" charset="0"/>
              </a:rPr>
              <a:t/>
            </a:r>
            <a:br>
              <a:rPr lang="az-Latn-AZ" sz="3100" b="1" i="1" dirty="0" smtClean="0">
                <a:solidFill>
                  <a:schemeClr val="tx2"/>
                </a:solidFill>
                <a:latin typeface="Times New Roman" panose="02020603050405020304" pitchFamily="18" charset="0"/>
                <a:cs typeface="Times New Roman" panose="02020603050405020304" pitchFamily="18" charset="0"/>
              </a:rPr>
            </a:br>
            <a:r>
              <a:rPr lang="az-Latn-AZ" sz="3100" b="1" i="1" dirty="0" smtClean="0">
                <a:solidFill>
                  <a:schemeClr val="tx2"/>
                </a:solidFill>
                <a:latin typeface="Times New Roman" panose="02020603050405020304" pitchFamily="18" charset="0"/>
                <a:cs typeface="Times New Roman" panose="02020603050405020304" pitchFamily="18" charset="0"/>
              </a:rPr>
              <a:t>metodu</a:t>
            </a:r>
            <a:endParaRPr lang="en-US" sz="3100" b="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solidFill>
            <a:schemeClr val="accent5">
              <a:lumMod val="20000"/>
              <a:lumOff val="80000"/>
            </a:schemeClr>
          </a:solidFill>
        </p:spPr>
        <p:txBody>
          <a:bodyPr/>
          <a:lstStyle/>
          <a:p>
            <a:pPr algn="just"/>
            <a:r>
              <a:rPr lang="az-Latn-AZ" b="1" dirty="0" smtClean="0">
                <a:solidFill>
                  <a:srgbClr val="002060"/>
                </a:solidFill>
                <a:latin typeface="Times New Roman" panose="02020603050405020304" pitchFamily="18" charset="0"/>
                <a:cs typeface="Times New Roman" panose="02020603050405020304" pitchFamily="18" charset="0"/>
              </a:rPr>
              <a:t>Xərc yanaşmasında </a:t>
            </a:r>
            <a:r>
              <a:rPr lang="az-Latn-AZ" b="1" dirty="0">
                <a:solidFill>
                  <a:srgbClr val="002060"/>
                </a:solidFill>
                <a:latin typeface="Times New Roman" panose="02020603050405020304" pitchFamily="18" charset="0"/>
                <a:cs typeface="Times New Roman" panose="02020603050405020304" pitchFamily="18" charset="0"/>
              </a:rPr>
              <a:t>qiymətləndirmə obyektinin dəyərinin hansı metodla hesablanmasının ən mühüm fərqi işin icra olunması ardıcıllığı ilə bağlıdır. Ona görə </a:t>
            </a:r>
            <a:r>
              <a:rPr lang="az-Latn-AZ" b="1" dirty="0" smtClean="0">
                <a:solidFill>
                  <a:srgbClr val="002060"/>
                </a:solidFill>
                <a:latin typeface="Times New Roman" panose="02020603050405020304" pitchFamily="18" charset="0"/>
                <a:cs typeface="Times New Roman" panose="02020603050405020304" pitchFamily="18" charset="0"/>
              </a:rPr>
              <a:t>də </a:t>
            </a:r>
            <a:r>
              <a:rPr lang="az-Latn-AZ" b="1" dirty="0">
                <a:solidFill>
                  <a:srgbClr val="002060"/>
                </a:solidFill>
                <a:latin typeface="Times New Roman" panose="02020603050405020304" pitchFamily="18" charset="0"/>
                <a:cs typeface="Times New Roman" panose="02020603050405020304" pitchFamily="18" charset="0"/>
              </a:rPr>
              <a:t>elementlər üzrə hesablama metodunun tətbiqi ardıcıllığını nəzərdən keçirmək lazım gəlir.</a:t>
            </a:r>
            <a:endParaRPr lang="en-US" b="1" dirty="0">
              <a:solidFill>
                <a:srgbClr val="002060"/>
              </a:solidFill>
              <a:latin typeface="Times New Roman" panose="02020603050405020304" pitchFamily="18" charset="0"/>
              <a:cs typeface="Times New Roman" panose="02020603050405020304" pitchFamily="18" charset="0"/>
            </a:endParaRPr>
          </a:p>
          <a:p>
            <a:pPr algn="just"/>
            <a:r>
              <a:rPr lang="az-Latn-AZ" b="1" dirty="0">
                <a:solidFill>
                  <a:srgbClr val="FF0000"/>
                </a:solidFill>
                <a:latin typeface="Times New Roman" panose="02020603050405020304" pitchFamily="18" charset="0"/>
                <a:cs typeface="Times New Roman" panose="02020603050405020304" pitchFamily="18" charset="0"/>
              </a:rPr>
              <a:t>Birinci və </a:t>
            </a:r>
            <a:r>
              <a:rPr lang="az-Latn-AZ" b="1" dirty="0" smtClean="0">
                <a:solidFill>
                  <a:srgbClr val="FF0000"/>
                </a:solidFill>
                <a:latin typeface="Times New Roman" panose="02020603050405020304" pitchFamily="18" charset="0"/>
                <a:cs typeface="Times New Roman" panose="02020603050405020304" pitchFamily="18" charset="0"/>
              </a:rPr>
              <a:t>əsas mərhələ binanın </a:t>
            </a:r>
            <a:r>
              <a:rPr lang="az-Latn-AZ" b="1" dirty="0">
                <a:solidFill>
                  <a:srgbClr val="FF0000"/>
                </a:solidFill>
                <a:latin typeface="Times New Roman" panose="02020603050405020304" pitchFamily="18" charset="0"/>
                <a:cs typeface="Times New Roman" panose="02020603050405020304" pitchFamily="18" charset="0"/>
              </a:rPr>
              <a:t>ayrı-ayrı elementlərə (özüllər, divarlar, karkaslar, dam və s.) ayrılmasıdır. </a:t>
            </a:r>
            <a:endParaRPr lang="az-Latn-AZ" b="1" dirty="0" smtClean="0">
              <a:solidFill>
                <a:srgbClr val="FF0000"/>
              </a:solidFill>
              <a:latin typeface="Times New Roman" panose="02020603050405020304" pitchFamily="18" charset="0"/>
              <a:cs typeface="Times New Roman" panose="02020603050405020304" pitchFamily="18" charset="0"/>
            </a:endParaRPr>
          </a:p>
          <a:p>
            <a:pPr algn="just"/>
            <a:r>
              <a:rPr lang="az-Latn-AZ" b="1" dirty="0" smtClean="0">
                <a:solidFill>
                  <a:srgbClr val="002060"/>
                </a:solidFill>
                <a:latin typeface="Times New Roman" panose="02020603050405020304" pitchFamily="18" charset="0"/>
                <a:cs typeface="Times New Roman" panose="02020603050405020304" pitchFamily="18" charset="0"/>
              </a:rPr>
              <a:t>İkinci </a:t>
            </a:r>
            <a:r>
              <a:rPr lang="az-Latn-AZ" b="1" dirty="0">
                <a:solidFill>
                  <a:srgbClr val="002060"/>
                </a:solidFill>
                <a:latin typeface="Times New Roman" panose="02020603050405020304" pitchFamily="18" charset="0"/>
                <a:cs typeface="Times New Roman" panose="02020603050405020304" pitchFamily="18" charset="0"/>
              </a:rPr>
              <a:t>mərhələdə tikilən binada </a:t>
            </a:r>
            <a:r>
              <a:rPr lang="az-Latn-AZ" b="1" dirty="0" smtClean="0">
                <a:solidFill>
                  <a:srgbClr val="002060"/>
                </a:solidFill>
                <a:latin typeface="Times New Roman" panose="02020603050405020304" pitchFamily="18" charset="0"/>
                <a:cs typeface="Times New Roman" panose="02020603050405020304" pitchFamily="18" charset="0"/>
              </a:rPr>
              <a:t>konkret </a:t>
            </a:r>
            <a:r>
              <a:rPr lang="az-Latn-AZ" b="1" dirty="0">
                <a:solidFill>
                  <a:srgbClr val="002060"/>
                </a:solidFill>
                <a:latin typeface="Times New Roman" panose="02020603050405020304" pitchFamily="18" charset="0"/>
                <a:cs typeface="Times New Roman" panose="02020603050405020304" pitchFamily="18" charset="0"/>
              </a:rPr>
              <a:t>elementin cari qiymətlərlə quraşdırılması ilə bağlı xərclər hesablanır. Bu məqsədlə həcm vahidinin inşası üçün zəruri olan birbaşa və dolayı xərclərin məbləği müəyyənləşdirilir. Adətən, bu metodla aparılan hesablamalarda 10%-dək xətaya və ya kənarlaşmalara yol verilməsi təbii qəbul olunur</a:t>
            </a:r>
            <a:r>
              <a:rPr lang="az-Latn-AZ" dirty="0">
                <a:solidFill>
                  <a:srgbClr val="002060"/>
                </a:solidFill>
              </a:rPr>
              <a:t>. </a:t>
            </a:r>
            <a:endParaRPr lang="en-US" b="1" dirty="0">
              <a:solidFill>
                <a:srgbClr val="002060"/>
              </a:solidFill>
            </a:endParaRPr>
          </a:p>
        </p:txBody>
      </p:sp>
    </p:spTree>
    <p:extLst>
      <p:ext uri="{BB962C8B-B14F-4D97-AF65-F5344CB8AC3E}">
        <p14:creationId xmlns:p14="http://schemas.microsoft.com/office/powerpoint/2010/main" val="12196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60000"/>
              <a:lumOff val="40000"/>
            </a:schemeClr>
          </a:solidFill>
        </p:spPr>
        <p:txBody>
          <a:bodyPr/>
          <a:lstStyle/>
          <a:p>
            <a:pPr algn="ctr"/>
            <a:r>
              <a:rPr lang="az-Latn-AZ" dirty="0" smtClean="0">
                <a:solidFill>
                  <a:srgbClr val="002060"/>
                </a:solidFill>
                <a:latin typeface="Times New Roman" panose="02020603050405020304" pitchFamily="18" charset="0"/>
                <a:cs typeface="Times New Roman" panose="02020603050405020304" pitchFamily="18" charset="0"/>
              </a:rPr>
              <a:t>RESURS METODU </a:t>
            </a:r>
            <a:br>
              <a:rPr lang="az-Latn-AZ" dirty="0" smtClean="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blipFill>
            <a:blip r:embed="rId2"/>
            <a:tile tx="0" ty="0" sx="100000" sy="100000" flip="none" algn="tl"/>
          </a:blipFill>
        </p:spPr>
        <p:txBody>
          <a:bodyPr>
            <a:normAutofit lnSpcReduction="10000"/>
          </a:bodyPr>
          <a:lstStyle/>
          <a:p>
            <a:pPr algn="just"/>
            <a:r>
              <a:rPr lang="az-Latn-AZ" b="1" i="1" dirty="0">
                <a:solidFill>
                  <a:srgbClr val="FF0000"/>
                </a:solidFill>
                <a:latin typeface="Times New Roman" panose="02020603050405020304" pitchFamily="18" charset="0"/>
                <a:cs typeface="Times New Roman" panose="02020603050405020304" pitchFamily="18" charset="0"/>
              </a:rPr>
              <a:t>Resurs metodu qiymətləndirmə obyektinin tikintisində istifadə olunmuş bütün material və əmək sərfinin dəyərinin hesablanmasına istinad edir. Bu metod əsas tikinti materiallarının cari qiymətlərlə  hesablanmış (kalkulyasiya olunmuş) dəyərinin üzərinə əməyin ödənilməsinin dəyərinin, maşın və mexanizmlərin istismarı xərclərinin, müstəqim xərclərin, podratçının mənfəətinin və sair göstəricilərin əlavə edilməsinə əsaslanır.</a:t>
            </a:r>
            <a:endParaRPr lang="en-US" b="1" i="1" dirty="0">
              <a:solidFill>
                <a:srgbClr val="FF0000"/>
              </a:solidFill>
              <a:latin typeface="Times New Roman" panose="02020603050405020304" pitchFamily="18" charset="0"/>
              <a:cs typeface="Times New Roman" panose="02020603050405020304" pitchFamily="18" charset="0"/>
            </a:endParaRPr>
          </a:p>
          <a:p>
            <a:pPr algn="just"/>
            <a:r>
              <a:rPr lang="az-Latn-AZ" b="1" i="1" dirty="0" smtClean="0">
                <a:solidFill>
                  <a:schemeClr val="tx2"/>
                </a:solidFill>
                <a:latin typeface="Times New Roman" panose="02020603050405020304" pitchFamily="18" charset="0"/>
                <a:cs typeface="Times New Roman" panose="02020603050405020304" pitchFamily="18" charset="0"/>
              </a:rPr>
              <a:t>Obyektin </a:t>
            </a:r>
            <a:r>
              <a:rPr lang="az-Latn-AZ" b="1" i="1" dirty="0">
                <a:solidFill>
                  <a:schemeClr val="tx2"/>
                </a:solidFill>
                <a:latin typeface="Times New Roman" panose="02020603050405020304" pitchFamily="18" charset="0"/>
                <a:cs typeface="Times New Roman" panose="02020603050405020304" pitchFamily="18" charset="0"/>
              </a:rPr>
              <a:t>konstruksiya elementlərinin tipi, materiallar, onların faktiki həcmi barədə məlumatlar </a:t>
            </a:r>
            <a:r>
              <a:rPr lang="az-Latn-AZ" b="1" i="1">
                <a:solidFill>
                  <a:schemeClr val="tx2"/>
                </a:solidFill>
                <a:latin typeface="Times New Roman" panose="02020603050405020304" pitchFamily="18" charset="0"/>
                <a:cs typeface="Times New Roman" panose="02020603050405020304" pitchFamily="18" charset="0"/>
              </a:rPr>
              <a:t>obyektlərin l</a:t>
            </a:r>
            <a:r>
              <a:rPr lang="az-Latn-AZ" b="1" i="1" smtClean="0">
                <a:solidFill>
                  <a:schemeClr val="tx2"/>
                </a:solidFill>
                <a:latin typeface="Times New Roman" panose="02020603050405020304" pitchFamily="18" charset="0"/>
                <a:cs typeface="Times New Roman" panose="02020603050405020304" pitchFamily="18" charset="0"/>
              </a:rPr>
              <a:t>ayihə-smeta </a:t>
            </a:r>
            <a:r>
              <a:rPr lang="az-Latn-AZ" b="1" i="1" dirty="0">
                <a:solidFill>
                  <a:schemeClr val="tx2"/>
                </a:solidFill>
                <a:latin typeface="Times New Roman" panose="02020603050405020304" pitchFamily="18" charset="0"/>
                <a:cs typeface="Times New Roman" panose="02020603050405020304" pitchFamily="18" charset="0"/>
              </a:rPr>
              <a:t>sənədlərindən, sahibkardan yaxud podratçıdan əldə olunur. Digər metodlar kimi resurs metodunun da özünə xas olan bir sıra üstünlükləri vardır. Müasir şəraitdə bunlardan ən mühümü həmin metodun tətbiqinin tikintinin layihələşdirilməsində daha məqsəduyğunluğu ilə izah oluna bilər.</a:t>
            </a:r>
            <a:endParaRPr lang="en-US" b="1" i="1" dirty="0">
              <a:solidFill>
                <a:schemeClr val="tx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918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60000"/>
              <a:lumOff val="40000"/>
            </a:schemeClr>
          </a:solidFill>
        </p:spPr>
        <p:txBody>
          <a:bodyPr>
            <a:normAutofit/>
          </a:bodyPr>
          <a:lstStyle/>
          <a:p>
            <a:pPr algn="ctr"/>
            <a:r>
              <a:rPr lang="az-Latn-AZ" sz="4000" b="1" i="1" dirty="0" smtClean="0">
                <a:solidFill>
                  <a:schemeClr val="tx2"/>
                </a:solidFill>
                <a:latin typeface="Times New Roman" panose="02020603050405020304" pitchFamily="18" charset="0"/>
                <a:cs typeface="Times New Roman" panose="02020603050405020304" pitchFamily="18" charset="0"/>
              </a:rPr>
              <a:t>KƏMİYYƏT METODU</a:t>
            </a:r>
            <a:br>
              <a:rPr lang="az-Latn-AZ" sz="4000" b="1" i="1" dirty="0" smtClean="0">
                <a:solidFill>
                  <a:schemeClr val="tx2"/>
                </a:solidFill>
                <a:latin typeface="Times New Roman" panose="02020603050405020304" pitchFamily="18" charset="0"/>
                <a:cs typeface="Times New Roman" panose="02020603050405020304" pitchFamily="18" charset="0"/>
              </a:rPr>
            </a:br>
            <a:endParaRPr lang="en-US" sz="4000" b="1" i="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blipFill>
            <a:blip r:embed="rId2"/>
            <a:tile tx="0" ty="0" sx="100000" sy="100000" flip="none" algn="tl"/>
          </a:blipFill>
          <a:ln w="38100">
            <a:solidFill>
              <a:srgbClr val="7030A0"/>
            </a:solidFill>
          </a:ln>
        </p:spPr>
        <p:txBody>
          <a:bodyPr>
            <a:normAutofit/>
          </a:bodyPr>
          <a:lstStyle/>
          <a:p>
            <a:pPr algn="just"/>
            <a:r>
              <a:rPr lang="az-Latn-AZ" b="1" i="1" dirty="0">
                <a:solidFill>
                  <a:srgbClr val="002060"/>
                </a:solidFill>
                <a:latin typeface="Times New Roman" panose="02020603050405020304" pitchFamily="18" charset="0"/>
                <a:cs typeface="Times New Roman" panose="02020603050405020304" pitchFamily="18" charset="0"/>
              </a:rPr>
              <a:t>Kəmiyyət (yaxud smeta üzrə hesablama) </a:t>
            </a:r>
            <a:r>
              <a:rPr lang="az-Latn-AZ" b="1" i="1" dirty="0" smtClean="0">
                <a:solidFill>
                  <a:srgbClr val="002060"/>
                </a:solidFill>
                <a:latin typeface="Times New Roman" panose="02020603050405020304" pitchFamily="18" charset="0"/>
                <a:cs typeface="Times New Roman" panose="02020603050405020304" pitchFamily="18" charset="0"/>
              </a:rPr>
              <a:t>metodu </a:t>
            </a:r>
            <a:r>
              <a:rPr lang="az-Latn-AZ" b="1" i="1" dirty="0">
                <a:solidFill>
                  <a:srgbClr val="002060"/>
                </a:solidFill>
                <a:latin typeface="Times New Roman" panose="02020603050405020304" pitchFamily="18" charset="0"/>
                <a:cs typeface="Times New Roman" panose="02020603050405020304" pitchFamily="18" charset="0"/>
              </a:rPr>
              <a:t>qiymətləndiricinin daha çox öz iş otağında </a:t>
            </a:r>
            <a:r>
              <a:rPr lang="az-Latn-AZ" b="1" i="1" dirty="0" smtClean="0">
                <a:solidFill>
                  <a:srgbClr val="002060"/>
                </a:solidFill>
                <a:latin typeface="Times New Roman" panose="02020603050405020304" pitchFamily="18" charset="0"/>
                <a:cs typeface="Times New Roman" panose="02020603050405020304" pitchFamily="18" charset="0"/>
              </a:rPr>
              <a:t>işləməsinə </a:t>
            </a:r>
            <a:r>
              <a:rPr lang="az-Latn-AZ" b="1" i="1" dirty="0">
                <a:solidFill>
                  <a:srgbClr val="002060"/>
                </a:solidFill>
                <a:latin typeface="Times New Roman" panose="02020603050405020304" pitchFamily="18" charset="0"/>
                <a:cs typeface="Times New Roman" panose="02020603050405020304" pitchFamily="18" charset="0"/>
              </a:rPr>
              <a:t>imkan verir. Bu metod tikinti-quraşdırma işlərinin tam siyahısı və işlərin hər bir növü üzrə xərclər göstərilməklə obyektin tikintisinin layihə-smetasının tərtib olunmasını nəzərdə </a:t>
            </a:r>
            <a:r>
              <a:rPr lang="az-Latn-AZ" b="1" i="1" dirty="0" smtClean="0">
                <a:solidFill>
                  <a:srgbClr val="002060"/>
                </a:solidFill>
                <a:latin typeface="Times New Roman" panose="02020603050405020304" pitchFamily="18" charset="0"/>
                <a:cs typeface="Times New Roman" panose="02020603050405020304" pitchFamily="18" charset="0"/>
              </a:rPr>
              <a:t>tutur.</a:t>
            </a:r>
            <a:r>
              <a:rPr lang="az-Latn-AZ" b="1" i="1" dirty="0">
                <a:solidFill>
                  <a:srgbClr val="002060"/>
                </a:solidFill>
                <a:latin typeface="Times New Roman" panose="02020603050405020304" pitchFamily="18" charset="0"/>
                <a:cs typeface="Times New Roman" panose="02020603050405020304" pitchFamily="18" charset="0"/>
              </a:rPr>
              <a:t> </a:t>
            </a:r>
            <a:r>
              <a:rPr lang="az-Latn-AZ" b="1" i="1" dirty="0" smtClean="0">
                <a:solidFill>
                  <a:srgbClr val="002060"/>
                </a:solidFill>
                <a:latin typeface="Times New Roman" panose="02020603050405020304" pitchFamily="18" charset="0"/>
                <a:cs typeface="Times New Roman" panose="02020603050405020304" pitchFamily="18" charset="0"/>
              </a:rPr>
              <a:t>Kəmiyyət </a:t>
            </a:r>
            <a:r>
              <a:rPr lang="az-Latn-AZ" b="1" i="1" dirty="0">
                <a:solidFill>
                  <a:srgbClr val="002060"/>
                </a:solidFill>
                <a:latin typeface="Times New Roman" panose="02020603050405020304" pitchFamily="18" charset="0"/>
                <a:cs typeface="Times New Roman" panose="02020603050405020304" pitchFamily="18" charset="0"/>
              </a:rPr>
              <a:t>metodu əməktutumlu olsa da, yüksək dərəcədə dəqiqlik</a:t>
            </a:r>
            <a:r>
              <a:rPr lang="az-Latn-AZ" b="1" i="1" dirty="0">
                <a:solidFill>
                  <a:srgbClr val="FF0000"/>
                </a:solidFill>
                <a:latin typeface="Times New Roman" panose="02020603050405020304" pitchFamily="18" charset="0"/>
                <a:cs typeface="Times New Roman" panose="02020603050405020304" pitchFamily="18" charset="0"/>
              </a:rPr>
              <a:t> </a:t>
            </a:r>
            <a:r>
              <a:rPr lang="az-Latn-AZ" b="1" i="1" dirty="0" smtClean="0">
                <a:solidFill>
                  <a:srgbClr val="FF0000"/>
                </a:solidFill>
                <a:latin typeface="Times New Roman" panose="02020603050405020304" pitchFamily="18" charset="0"/>
                <a:cs typeface="Times New Roman" panose="02020603050405020304" pitchFamily="18" charset="0"/>
              </a:rPr>
              <a:t>(5 </a:t>
            </a:r>
            <a:r>
              <a:rPr lang="az-Latn-AZ" b="1" i="1" dirty="0">
                <a:solidFill>
                  <a:srgbClr val="FF0000"/>
                </a:solidFill>
                <a:latin typeface="Times New Roman" panose="02020603050405020304" pitchFamily="18" charset="0"/>
                <a:cs typeface="Times New Roman" panose="02020603050405020304" pitchFamily="18" charset="0"/>
              </a:rPr>
              <a:t>faizə qədər xəta ilə) </a:t>
            </a:r>
            <a:r>
              <a:rPr lang="az-Latn-AZ" b="1" i="1" dirty="0">
                <a:solidFill>
                  <a:srgbClr val="002060"/>
                </a:solidFill>
                <a:latin typeface="Times New Roman" panose="02020603050405020304" pitchFamily="18" charset="0"/>
                <a:cs typeface="Times New Roman" panose="02020603050405020304" pitchFamily="18" charset="0"/>
              </a:rPr>
              <a:t>tələb edir. </a:t>
            </a:r>
            <a:endParaRPr lang="ru-RU" b="1" i="1" dirty="0" smtClean="0">
              <a:solidFill>
                <a:srgbClr val="002060"/>
              </a:solidFill>
              <a:latin typeface="Times New Roman" panose="02020603050405020304" pitchFamily="18" charset="0"/>
              <a:cs typeface="Times New Roman" panose="02020603050405020304" pitchFamily="18" charset="0"/>
            </a:endParaRPr>
          </a:p>
          <a:p>
            <a:pPr algn="just"/>
            <a:r>
              <a:rPr lang="az-Latn-AZ" b="1" i="1" dirty="0" smtClean="0">
                <a:solidFill>
                  <a:srgbClr val="002060"/>
                </a:solidFill>
                <a:latin typeface="Times New Roman" panose="02020603050405020304" pitchFamily="18" charset="0"/>
                <a:cs typeface="Times New Roman" panose="02020603050405020304" pitchFamily="18" charset="0"/>
              </a:rPr>
              <a:t>Metodun </a:t>
            </a:r>
            <a:r>
              <a:rPr lang="az-Latn-AZ" b="1" i="1" dirty="0">
                <a:solidFill>
                  <a:srgbClr val="002060"/>
                </a:solidFill>
                <a:latin typeface="Times New Roman" panose="02020603050405020304" pitchFamily="18" charset="0"/>
                <a:cs typeface="Times New Roman" panose="02020603050405020304" pitchFamily="18" charset="0"/>
              </a:rPr>
              <a:t>tətbiqi texnikası qiymət­ləndirilən obyekt üçün qiymət vahidlərindən istifadə </a:t>
            </a:r>
            <a:r>
              <a:rPr lang="az-Latn-AZ" b="1" i="1" dirty="0" smtClean="0">
                <a:solidFill>
                  <a:srgbClr val="002060"/>
                </a:solidFill>
                <a:latin typeface="Times New Roman" panose="02020603050405020304" pitchFamily="18" charset="0"/>
                <a:cs typeface="Times New Roman" panose="02020603050405020304" pitchFamily="18" charset="0"/>
              </a:rPr>
              <a:t>etməklə </a:t>
            </a:r>
            <a:r>
              <a:rPr lang="az-Latn-AZ" b="1" i="1" dirty="0">
                <a:solidFill>
                  <a:srgbClr val="002060"/>
                </a:solidFill>
                <a:latin typeface="Times New Roman" panose="02020603050405020304" pitchFamily="18" charset="0"/>
                <a:cs typeface="Times New Roman" panose="02020603050405020304" pitchFamily="18" charset="0"/>
              </a:rPr>
              <a:t>tam smetanın işlənib </a:t>
            </a:r>
            <a:r>
              <a:rPr lang="az-Latn-AZ" b="1" i="1" dirty="0" smtClean="0">
                <a:solidFill>
                  <a:srgbClr val="002060"/>
                </a:solidFill>
                <a:latin typeface="Times New Roman" panose="02020603050405020304" pitchFamily="18" charset="0"/>
                <a:cs typeface="Times New Roman" panose="02020603050405020304" pitchFamily="18" charset="0"/>
              </a:rPr>
              <a:t>hazırlanmasından </a:t>
            </a:r>
            <a:r>
              <a:rPr lang="az-Latn-AZ" b="1" i="1" dirty="0">
                <a:solidFill>
                  <a:srgbClr val="002060"/>
                </a:solidFill>
                <a:latin typeface="Times New Roman" panose="02020603050405020304" pitchFamily="18" charset="0"/>
                <a:cs typeface="Times New Roman" panose="02020603050405020304" pitchFamily="18" charset="0"/>
              </a:rPr>
              <a:t>yaxud qiymətləndirici tərə­findən daşınmaz əmlak obyektinin mövcud smetalarının təhlili və yenidən işlənməsindən ibarətdir. Metodun tətbiqi üçün obyekt üzrə tikinti-quraşdırma işlərinin həcmi barədə məlumatlar əsas götürülür. </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88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19100" y="396240"/>
            <a:ext cx="6032500" cy="6461760"/>
          </a:xfrm>
          <a:solidFill>
            <a:srgbClr val="FFFF00"/>
          </a:solidFill>
        </p:spPr>
        <p:txBody>
          <a:bodyPr>
            <a:normAutofit/>
          </a:bodyPr>
          <a:lstStyle/>
          <a:p>
            <a:endParaRPr lang="az-Latn-AZ" b="1" dirty="0">
              <a:solidFill>
                <a:srgbClr val="002060"/>
              </a:solidFill>
              <a:latin typeface="Times New Roman" pitchFamily="18" charset="0"/>
              <a:cs typeface="Times New Roman" pitchFamily="18" charset="0"/>
            </a:endParaRPr>
          </a:p>
          <a:p>
            <a:pPr>
              <a:buNone/>
            </a:pPr>
            <a:r>
              <a:rPr lang="az-Latn-AZ" b="1" dirty="0">
                <a:solidFill>
                  <a:srgbClr val="002060"/>
                </a:solidFill>
                <a:latin typeface="Times New Roman" pitchFamily="18" charset="0"/>
                <a:cs typeface="Times New Roman" pitchFamily="18" charset="0"/>
              </a:rPr>
              <a:t>            </a:t>
            </a:r>
            <a:r>
              <a:rPr lang="az-Latn-AZ" sz="2800" b="1" dirty="0">
                <a:solidFill>
                  <a:srgbClr val="002060"/>
                </a:solidFill>
                <a:latin typeface="Times New Roman" pitchFamily="18" charset="0"/>
                <a:cs typeface="Times New Roman" pitchFamily="18" charset="0"/>
              </a:rPr>
              <a:t>Bəzən </a:t>
            </a:r>
            <a:r>
              <a:rPr lang="en-US" sz="2800" b="1" dirty="0" err="1">
                <a:solidFill>
                  <a:srgbClr val="002060"/>
                </a:solidFill>
                <a:latin typeface="Times New Roman" pitchFamily="18" charset="0"/>
                <a:cs typeface="Times New Roman" pitchFamily="18" charset="0"/>
              </a:rPr>
              <a:t>informasiya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qıtlığı</a:t>
            </a:r>
            <a:r>
              <a:rPr lang="az-Latn-AZ" sz="2800" b="1" dirty="0">
                <a:solidFill>
                  <a:srgbClr val="002060"/>
                </a:solidFill>
                <a:latin typeface="Times New Roman" pitchFamily="18" charset="0"/>
                <a:cs typeface="Times New Roman" pitchFamily="18" charset="0"/>
              </a:rPr>
              <a:t>  səbəbindən  o</a:t>
            </a:r>
            <a:r>
              <a:rPr lang="en-US" sz="2800" b="1" dirty="0" err="1">
                <a:solidFill>
                  <a:srgbClr val="002060"/>
                </a:solidFill>
                <a:latin typeface="Times New Roman" pitchFamily="18" charset="0"/>
                <a:cs typeface="Times New Roman" pitchFamily="18" charset="0"/>
              </a:rPr>
              <a:t>byektin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qiymətinin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dəqiq</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müəyyənləşdirilməsi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üçün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daha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sərfəli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metodun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tətbiqi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mümkün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olmur</a:t>
            </a:r>
            <a:r>
              <a:rPr lang="en-US" sz="2800" b="1" dirty="0">
                <a:solidFill>
                  <a:srgbClr val="002060"/>
                </a:solidFill>
                <a:latin typeface="Times New Roman" pitchFamily="18" charset="0"/>
                <a:cs typeface="Times New Roman" pitchFamily="18" charset="0"/>
              </a:rPr>
              <a:t>.  Ona </a:t>
            </a:r>
            <a:r>
              <a:rPr lang="en-US" sz="2800" b="1" dirty="0" err="1">
                <a:solidFill>
                  <a:srgbClr val="002060"/>
                </a:solidFill>
                <a:latin typeface="Times New Roman" pitchFamily="18" charset="0"/>
                <a:cs typeface="Times New Roman" pitchFamily="18" charset="0"/>
              </a:rPr>
              <a:t>görə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də</a:t>
            </a:r>
            <a:r>
              <a:rPr lang="az-Latn-AZ" sz="2800" b="1" dirty="0">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obyektin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tikintisinə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çəkilən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xərclər</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barədə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kifayət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qədər</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məlumatlar</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olmadıqda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yaxın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vaxtlarda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tikilmiş</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eyni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obyektin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satış</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məlumatlarından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istifadə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etmək</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tövsiyyə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olunur</a:t>
            </a:r>
            <a:r>
              <a:rPr lang="en-US" sz="2800" b="1" dirty="0">
                <a:solidFill>
                  <a:srgbClr val="002060"/>
                </a:solidFill>
                <a:latin typeface="Times New Roman" pitchFamily="18" charset="0"/>
                <a:cs typeface="Times New Roman" pitchFamily="18" charset="0"/>
              </a:rPr>
              <a:t>. Bu zaman </a:t>
            </a:r>
            <a:r>
              <a:rPr lang="en-US" sz="2800" b="1" dirty="0" err="1">
                <a:solidFill>
                  <a:srgbClr val="002060"/>
                </a:solidFill>
                <a:latin typeface="Times New Roman" pitchFamily="18" charset="0"/>
                <a:cs typeface="Times New Roman" pitchFamily="18" charset="0"/>
              </a:rPr>
              <a:t>obyektlərin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eyniliyi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oxşarlığı</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şərtlərinə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amillərinə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düzgün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əməl</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edilmə</a:t>
            </a:r>
            <a:r>
              <a:rPr lang="az-Latn-AZ" sz="2800" b="1" dirty="0">
                <a:solidFill>
                  <a:srgbClr val="002060"/>
                </a:solidFill>
                <a:latin typeface="Times New Roman" pitchFamily="18" charset="0"/>
                <a:cs typeface="Times New Roman" pitchFamily="18" charset="0"/>
              </a:rPr>
              <a:t>l</a:t>
            </a:r>
            <a:r>
              <a:rPr lang="en-US" sz="2800" b="1" dirty="0" err="1">
                <a:solidFill>
                  <a:srgbClr val="002060"/>
                </a:solidFill>
                <a:latin typeface="Times New Roman" pitchFamily="18" charset="0"/>
                <a:cs typeface="Times New Roman" pitchFamily="18" charset="0"/>
              </a:rPr>
              <a:t>i</a:t>
            </a:r>
            <a:r>
              <a:rPr lang="az-Latn-AZ" sz="2800" b="1" dirty="0">
                <a:solidFill>
                  <a:srgbClr val="002060"/>
                </a:solidFill>
                <a:latin typeface="Times New Roman" pitchFamily="18" charset="0"/>
                <a:cs typeface="Times New Roman" pitchFamily="18" charset="0"/>
              </a:rPr>
              <a:t>dir.</a:t>
            </a:r>
            <a:r>
              <a:rPr lang="en-US" sz="2800" b="1" dirty="0">
                <a:solidFill>
                  <a:srgbClr val="002060"/>
                </a:solidFill>
                <a:latin typeface="Times New Roman" pitchFamily="18" charset="0"/>
                <a:cs typeface="Times New Roman" pitchFamily="18" charset="0"/>
              </a:rPr>
              <a:t> </a:t>
            </a:r>
            <a:endParaRPr lang="ru-RU" sz="2800" b="1"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53200" y="1344612"/>
            <a:ext cx="5346701" cy="3341688"/>
          </a:xfrm>
          <a:prstGeom prst="rect">
            <a:avLst/>
          </a:prstGeom>
          <a:ln>
            <a:noFill/>
          </a:ln>
          <a:effectLst>
            <a:softEdge rad="112500"/>
          </a:effectLst>
        </p:spPr>
      </p:pic>
    </p:spTree>
    <p:extLst>
      <p:ext uri="{BB962C8B-B14F-4D97-AF65-F5344CB8AC3E}">
        <p14:creationId xmlns:p14="http://schemas.microsoft.com/office/powerpoint/2010/main" val="37870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5439" y="1216501"/>
            <a:ext cx="5631507" cy="343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Объект 3"/>
          <p:cNvSpPr>
            <a:spLocks noGrp="1"/>
          </p:cNvSpPr>
          <p:nvPr>
            <p:ph sz="half" idx="2"/>
          </p:nvPr>
        </p:nvSpPr>
        <p:spPr>
          <a:xfrm>
            <a:off x="6731000" y="876300"/>
            <a:ext cx="5092700" cy="4660900"/>
          </a:xfrm>
        </p:spPr>
        <p:txBody>
          <a:bodyPr>
            <a:normAutofit/>
          </a:bodyPr>
          <a:lstStyle/>
          <a:p>
            <a:r>
              <a:rPr lang="en-US" b="1" i="1" dirty="0" err="1">
                <a:solidFill>
                  <a:srgbClr val="FF0000"/>
                </a:solidFill>
                <a:latin typeface="Times New Roman" pitchFamily="18" charset="0"/>
                <a:cs typeface="Times New Roman" pitchFamily="18" charset="0"/>
              </a:rPr>
              <a:t>Bəzən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bir</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neçə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il</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əvvəl</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inşa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edilmiş</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oxşar</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binalardan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birində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kiçik</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zirzəminin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tikilməsi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əlavə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xərc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tələb</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etsə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ola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bilsin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ki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bu</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zirzəmi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mövcud</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alıcı</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üçün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arzuolunan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deyil</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Beləliklə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artırılmış</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indekslər</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heç</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həmişə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obyektin</a:t>
            </a:r>
            <a:r>
              <a:rPr lang="en-US" b="1" i="1" dirty="0">
                <a:solidFill>
                  <a:srgbClr val="FF0000"/>
                </a:solidFill>
                <a:latin typeface="Times New Roman" pitchFamily="18" charset="0"/>
                <a:cs typeface="Times New Roman" pitchFamily="18" charset="0"/>
              </a:rPr>
              <a:t> real </a:t>
            </a:r>
            <a:r>
              <a:rPr lang="en-US" b="1" i="1" dirty="0" err="1">
                <a:solidFill>
                  <a:srgbClr val="FF0000"/>
                </a:solidFill>
                <a:latin typeface="Times New Roman" pitchFamily="18" charset="0"/>
                <a:cs typeface="Times New Roman" pitchFamily="18" charset="0"/>
              </a:rPr>
              <a:t>bərpa</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dəyərini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düzgün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əks</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etdirə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bilmir</a:t>
            </a:r>
            <a:r>
              <a:rPr lang="en-US" b="1" i="1" dirty="0">
                <a:solidFill>
                  <a:srgbClr val="FF0000"/>
                </a:solidFill>
                <a:latin typeface="Times New Roman" pitchFamily="18" charset="0"/>
                <a:cs typeface="Times New Roman" pitchFamily="18" charset="0"/>
              </a:rPr>
              <a:t>. Ona </a:t>
            </a:r>
            <a:r>
              <a:rPr lang="en-US" b="1" i="1" dirty="0" err="1">
                <a:solidFill>
                  <a:srgbClr val="FF0000"/>
                </a:solidFill>
                <a:latin typeface="Times New Roman" pitchFamily="18" charset="0"/>
                <a:cs typeface="Times New Roman" pitchFamily="18" charset="0"/>
              </a:rPr>
              <a:t>görə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bəzən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obyektin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dəyərini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məsrəf</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yanaşması</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ilə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müəyyənləşdirmək</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üçün</a:t>
            </a:r>
            <a:r>
              <a:rPr lang="en-US" b="1" i="1" dirty="0">
                <a:solidFill>
                  <a:srgbClr val="FF0000"/>
                </a:solidFill>
                <a:latin typeface="Times New Roman" pitchFamily="18" charset="0"/>
                <a:cs typeface="Times New Roman" pitchFamily="18" charset="0"/>
              </a:rPr>
              <a:t> 1984-cü </a:t>
            </a:r>
            <a:r>
              <a:rPr lang="en-US" b="1" i="1" dirty="0" err="1">
                <a:solidFill>
                  <a:srgbClr val="FF0000"/>
                </a:solidFill>
                <a:latin typeface="Times New Roman" pitchFamily="18" charset="0"/>
                <a:cs typeface="Times New Roman" pitchFamily="18" charset="0"/>
              </a:rPr>
              <a:t>ilin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Qiymətlər</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Toplusundan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istifadə</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olunur</a:t>
            </a:r>
            <a:r>
              <a:rPr lang="en-US" b="1" i="1" dirty="0">
                <a:solidFill>
                  <a:srgbClr val="FF0000"/>
                </a:solidFill>
                <a:latin typeface="Times New Roman" pitchFamily="18" charset="0"/>
                <a:cs typeface="Times New Roman" pitchFamily="18" charset="0"/>
              </a:rPr>
              <a:t>.</a:t>
            </a:r>
            <a:endParaRPr lang="ru-RU"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5744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370" r="20370"/>
          <a:stretch>
            <a:fillRect/>
          </a:stretch>
        </p:blipFill>
        <p:spPr>
          <a:xfrm>
            <a:off x="0" y="0"/>
            <a:ext cx="6096000" cy="6858000"/>
          </a:xfrm>
          <a:prstGeom prst="rect">
            <a:avLst/>
          </a:prstGeom>
          <a:ln>
            <a:noFill/>
          </a:ln>
          <a:effectLst>
            <a:softEdge rad="112500"/>
          </a:effectLst>
        </p:spPr>
      </p:pic>
      <p:sp>
        <p:nvSpPr>
          <p:cNvPr id="5" name="Заголовок 1"/>
          <p:cNvSpPr>
            <a:spLocks noGrp="1"/>
          </p:cNvSpPr>
          <p:nvPr>
            <p:ph type="body" sz="half" idx="2"/>
          </p:nvPr>
        </p:nvSpPr>
        <p:spPr>
          <a:xfrm>
            <a:off x="6172200" y="0"/>
            <a:ext cx="6019800" cy="6858000"/>
          </a:xfrm>
          <a:blipFill>
            <a:blip r:embed="rId3" cstate="print"/>
            <a:tile tx="0" ty="0" sx="100000" sy="100000" flip="none" algn="tl"/>
          </a:blipFill>
        </p:spPr>
        <p:txBody>
          <a:bodyPr>
            <a:normAutofit/>
          </a:bodyPr>
          <a:lstStyle/>
          <a:p>
            <a:r>
              <a:rPr lang="en-US" sz="2400" b="1" dirty="0">
                <a:solidFill>
                  <a:srgbClr val="FF0000"/>
                </a:solidFill>
                <a:latin typeface="Times New Roman" pitchFamily="18" charset="0"/>
                <a:cs typeface="Times New Roman" pitchFamily="18" charset="0"/>
              </a:rPr>
              <a:t>   </a:t>
            </a:r>
          </a:p>
          <a:p>
            <a:r>
              <a:rPr lang="en-US" sz="2400" b="1">
                <a:solidFill>
                  <a:srgbClr val="FF0000"/>
                </a:solidFill>
                <a:latin typeface="Times New Roman" pitchFamily="18" charset="0"/>
                <a:cs typeface="Times New Roman" pitchFamily="18" charset="0"/>
              </a:rPr>
              <a:t>       Hər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metod</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üzrə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aparılan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hesablamalar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zamanı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onların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nəticələri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arasındakı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ziddiyyətlər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baxımından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daha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ehtiyatlı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olmaq</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lazım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gəlir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Təcrübə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göstərir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qiymətləndirmə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obyektinin</a:t>
            </a:r>
            <a:r>
              <a:rPr lang="en-US" sz="2400" b="1" dirty="0">
                <a:solidFill>
                  <a:srgbClr val="FF0000"/>
                </a:solidFill>
                <a:latin typeface="Times New Roman" pitchFamily="18" charset="0"/>
                <a:cs typeface="Times New Roman" pitchFamily="18" charset="0"/>
              </a:rPr>
              <a:t> tam </a:t>
            </a:r>
            <a:r>
              <a:rPr lang="en-US" sz="2400" b="1" dirty="0" err="1">
                <a:solidFill>
                  <a:srgbClr val="FF0000"/>
                </a:solidFill>
                <a:latin typeface="Times New Roman" pitchFamily="18" charset="0"/>
                <a:cs typeface="Times New Roman" pitchFamily="18" charset="0"/>
              </a:rPr>
              <a:t>bərpa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dəyəri</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tikinti-quraşdırma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işlərinin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materialların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konstruksiyaların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qiymətlərinin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ticarət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əlavələrinin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nəqliyyat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tariflərinin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cari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səviyyələri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nəzərə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alınmaqla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köhnə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layihə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üzrə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ilkin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vəziyyətə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gətirmək</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üçün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onların</a:t>
            </a:r>
            <a:r>
              <a:rPr lang="en-US" sz="2400" b="1" dirty="0">
                <a:solidFill>
                  <a:srgbClr val="FF0000"/>
                </a:solidFill>
                <a:latin typeface="Times New Roman" pitchFamily="18" charset="0"/>
                <a:cs typeface="Times New Roman" pitchFamily="18" charset="0"/>
              </a:rPr>
              <a:t> tam </a:t>
            </a:r>
            <a:r>
              <a:rPr lang="en-US" sz="2400" b="1" dirty="0" err="1">
                <a:solidFill>
                  <a:srgbClr val="FF0000"/>
                </a:solidFill>
                <a:latin typeface="Times New Roman" pitchFamily="18" charset="0"/>
                <a:cs typeface="Times New Roman" pitchFamily="18" charset="0"/>
              </a:rPr>
              <a:t>bərpasna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lazım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olan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vəsaitlərin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dəyəridir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Həm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beynəlxalq</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həm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də</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milli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standartlara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istinad</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edərək</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aparılan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hesablamalar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bunu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bir</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daha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təsdiq</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edir</a:t>
            </a:r>
            <a:r>
              <a:rPr lang="en-US" sz="2400" b="1" dirty="0">
                <a:solidFill>
                  <a:srgbClr val="FF0000"/>
                </a:solidFill>
                <a:latin typeface="Times New Roman" pitchFamily="18" charset="0"/>
                <a:cs typeface="Times New Roman" pitchFamily="18" charset="0"/>
              </a:rPr>
              <a:t>.</a:t>
            </a:r>
            <a:endParaRPr lang="ru-RU"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84410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Autofit/>
          </a:bodyPr>
          <a:lstStyle/>
          <a:p>
            <a:pPr algn="ctr"/>
            <a:r>
              <a:rPr lang="az-Latn-AZ" sz="2400" b="1" i="1" dirty="0" smtClean="0">
                <a:solidFill>
                  <a:schemeClr val="tx2"/>
                </a:solidFill>
                <a:latin typeface="Times New Roman" panose="02020603050405020304" pitchFamily="18" charset="0"/>
                <a:cs typeface="Times New Roman" panose="02020603050405020304" pitchFamily="18" charset="0"/>
              </a:rPr>
              <a:t>qiymətləndirmə </a:t>
            </a:r>
            <a:r>
              <a:rPr lang="az-Latn-AZ" sz="2400" b="1" i="1" dirty="0">
                <a:solidFill>
                  <a:schemeClr val="tx2"/>
                </a:solidFill>
                <a:latin typeface="Times New Roman" panose="02020603050405020304" pitchFamily="18" charset="0"/>
                <a:cs typeface="Times New Roman" panose="02020603050405020304" pitchFamily="18" charset="0"/>
              </a:rPr>
              <a:t>obyektinin </a:t>
            </a:r>
            <a:r>
              <a:rPr lang="az-Latn-AZ" sz="2400" b="1" i="1" dirty="0" smtClean="0">
                <a:solidFill>
                  <a:schemeClr val="tx2"/>
                </a:solidFill>
                <a:latin typeface="Times New Roman" panose="02020603050405020304" pitchFamily="18" charset="0"/>
                <a:cs typeface="Times New Roman" panose="02020603050405020304" pitchFamily="18" charset="0"/>
              </a:rPr>
              <a:t>dəyəriNİN xərc­ </a:t>
            </a:r>
            <a:r>
              <a:rPr lang="az-Latn-AZ" sz="2400" b="1" i="1" dirty="0">
                <a:solidFill>
                  <a:schemeClr val="tx2"/>
                </a:solidFill>
                <a:latin typeface="Times New Roman" panose="02020603050405020304" pitchFamily="18" charset="0"/>
                <a:cs typeface="Times New Roman" panose="02020603050405020304" pitchFamily="18" charset="0"/>
              </a:rPr>
              <a:t>metodu ilə  </a:t>
            </a:r>
            <a:r>
              <a:rPr lang="az-Latn-AZ" sz="2400" b="1" i="1" dirty="0" smtClean="0">
                <a:solidFill>
                  <a:schemeClr val="tx2"/>
                </a:solidFill>
                <a:latin typeface="Times New Roman" panose="02020603050405020304" pitchFamily="18" charset="0"/>
                <a:cs typeface="Times New Roman" panose="02020603050405020304" pitchFamily="18" charset="0"/>
              </a:rPr>
              <a:t>müəyyənləşdirilMƏSİ</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ln w="38100">
            <a:solidFill>
              <a:srgbClr val="FF0000"/>
            </a:solidFill>
          </a:ln>
        </p:spPr>
        <p:txBody>
          <a:bodyPr>
            <a:normAutofit/>
          </a:bodyPr>
          <a:lstStyle/>
          <a:p>
            <a:pPr marL="0" indent="0" algn="just">
              <a:buNone/>
            </a:pPr>
            <a:r>
              <a:rPr lang="az-Latn-AZ" b="1" dirty="0" smtClean="0">
                <a:solidFill>
                  <a:srgbClr val="FF0000"/>
                </a:solidFill>
                <a:latin typeface="Times New Roman" panose="02020603050405020304" pitchFamily="18" charset="0"/>
                <a:cs typeface="Times New Roman" panose="02020603050405020304" pitchFamily="18" charset="0"/>
              </a:rPr>
              <a:t>                              </a:t>
            </a:r>
            <a:r>
              <a:rPr lang="az-Latn-AZ" b="1" dirty="0" smtClean="0">
                <a:solidFill>
                  <a:srgbClr val="FF0000"/>
                </a:solidFill>
                <a:latin typeface="Times New Roman" panose="02020603050405020304" pitchFamily="18" charset="0"/>
                <a:cs typeface="Times New Roman" panose="02020603050405020304" pitchFamily="18" charset="0"/>
              </a:rPr>
              <a:t>T</a:t>
            </a:r>
            <a:r>
              <a:rPr lang="az-Latn-AZ" b="1" dirty="0">
                <a:solidFill>
                  <a:srgbClr val="FF0000"/>
                </a:solidFill>
                <a:latin typeface="Times New Roman" panose="02020603050405020304" pitchFamily="18" charset="0"/>
                <a:cs typeface="Times New Roman" panose="02020603050405020304" pitchFamily="18" charset="0"/>
              </a:rPr>
              <a:t>B</a:t>
            </a:r>
            <a:r>
              <a:rPr lang="az-Latn-AZ" b="1" dirty="0" smtClean="0">
                <a:solidFill>
                  <a:srgbClr val="FF0000"/>
                </a:solidFill>
                <a:latin typeface="Times New Roman" panose="02020603050405020304" pitchFamily="18" charset="0"/>
                <a:cs typeface="Times New Roman" panose="02020603050405020304" pitchFamily="18" charset="0"/>
              </a:rPr>
              <a:t>D </a:t>
            </a:r>
            <a:r>
              <a:rPr lang="az-Latn-AZ" b="1" dirty="0">
                <a:solidFill>
                  <a:srgbClr val="FF0000"/>
                </a:solidFill>
                <a:latin typeface="Times New Roman" panose="02020603050405020304" pitchFamily="18" charset="0"/>
                <a:cs typeface="Times New Roman" panose="02020603050405020304" pitchFamily="18" charset="0"/>
              </a:rPr>
              <a:t>= D </a:t>
            </a:r>
            <a:r>
              <a:rPr lang="az-Latn-AZ" b="1" baseline="-25000" dirty="0">
                <a:solidFill>
                  <a:srgbClr val="FF0000"/>
                </a:solidFill>
                <a:latin typeface="Times New Roman" panose="02020603050405020304" pitchFamily="18" charset="0"/>
                <a:cs typeface="Times New Roman" panose="02020603050405020304" pitchFamily="18" charset="0"/>
              </a:rPr>
              <a:t>yaxşılaşdırma</a:t>
            </a:r>
            <a:r>
              <a:rPr lang="az-Latn-AZ" b="1" dirty="0">
                <a:solidFill>
                  <a:srgbClr val="FF0000"/>
                </a:solidFill>
                <a:latin typeface="Times New Roman" panose="02020603050405020304" pitchFamily="18" charset="0"/>
                <a:cs typeface="Times New Roman" panose="02020603050405020304" pitchFamily="18" charset="0"/>
              </a:rPr>
              <a:t>  +  D </a:t>
            </a:r>
            <a:r>
              <a:rPr lang="az-Latn-AZ" b="1" baseline="-25000" dirty="0">
                <a:solidFill>
                  <a:srgbClr val="FF0000"/>
                </a:solidFill>
                <a:latin typeface="Times New Roman" panose="02020603050405020304" pitchFamily="18" charset="0"/>
                <a:cs typeface="Times New Roman" panose="02020603050405020304" pitchFamily="18" charset="0"/>
              </a:rPr>
              <a:t>torpaq</a:t>
            </a:r>
            <a:r>
              <a:rPr lang="az-Latn-AZ"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lvl="0" algn="just"/>
            <a:r>
              <a:rPr lang="az-Latn-AZ" dirty="0" smtClean="0">
                <a:solidFill>
                  <a:srgbClr val="002060"/>
                </a:solidFill>
                <a:latin typeface="Times New Roman" panose="02020603050405020304" pitchFamily="18" charset="0"/>
                <a:cs typeface="Times New Roman" panose="02020603050405020304" pitchFamily="18" charset="0"/>
              </a:rPr>
              <a:t>D</a:t>
            </a:r>
            <a:r>
              <a:rPr lang="az-Latn-AZ" baseline="-25000" dirty="0" smtClean="0">
                <a:solidFill>
                  <a:srgbClr val="002060"/>
                </a:solidFill>
                <a:latin typeface="Times New Roman" panose="02020603050405020304" pitchFamily="18" charset="0"/>
                <a:cs typeface="Times New Roman" panose="02020603050405020304" pitchFamily="18" charset="0"/>
              </a:rPr>
              <a:t>yaxşılaşdırma</a:t>
            </a:r>
            <a:r>
              <a:rPr lang="az-Latn-AZ" dirty="0" smtClean="0">
                <a:solidFill>
                  <a:srgbClr val="002060"/>
                </a:solidFill>
                <a:latin typeface="Times New Roman" panose="02020603050405020304" pitchFamily="18" charset="0"/>
                <a:cs typeface="Times New Roman" panose="02020603050405020304" pitchFamily="18" charset="0"/>
              </a:rPr>
              <a:t> </a:t>
            </a:r>
            <a:r>
              <a:rPr lang="az-Latn-AZ" dirty="0">
                <a:solidFill>
                  <a:srgbClr val="002060"/>
                </a:solidFill>
                <a:latin typeface="Times New Roman" panose="02020603050405020304" pitchFamily="18" charset="0"/>
                <a:cs typeface="Times New Roman" panose="02020603050405020304" pitchFamily="18" charset="0"/>
              </a:rPr>
              <a:t>- köhnəlmə nəzərə alınmaqla yaxşılaşdırmaların dəyəri;</a:t>
            </a:r>
            <a:endParaRPr lang="en-US" b="1" dirty="0">
              <a:solidFill>
                <a:srgbClr val="002060"/>
              </a:solidFill>
              <a:latin typeface="Times New Roman" panose="02020603050405020304" pitchFamily="18" charset="0"/>
              <a:cs typeface="Times New Roman" panose="02020603050405020304" pitchFamily="18" charset="0"/>
            </a:endParaRPr>
          </a:p>
          <a:p>
            <a:pPr lvl="0" algn="just"/>
            <a:r>
              <a:rPr lang="az-Latn-AZ" dirty="0">
                <a:solidFill>
                  <a:srgbClr val="002060"/>
                </a:solidFill>
                <a:latin typeface="Times New Roman" panose="02020603050405020304" pitchFamily="18" charset="0"/>
                <a:cs typeface="Times New Roman" panose="02020603050405020304" pitchFamily="18" charset="0"/>
              </a:rPr>
              <a:t>D</a:t>
            </a:r>
            <a:r>
              <a:rPr lang="az-Latn-AZ" baseline="-25000" dirty="0">
                <a:solidFill>
                  <a:srgbClr val="002060"/>
                </a:solidFill>
                <a:latin typeface="Times New Roman" panose="02020603050405020304" pitchFamily="18" charset="0"/>
                <a:cs typeface="Times New Roman" panose="02020603050405020304" pitchFamily="18" charset="0"/>
              </a:rPr>
              <a:t>torpaq</a:t>
            </a:r>
            <a:r>
              <a:rPr lang="az-Latn-AZ" dirty="0">
                <a:solidFill>
                  <a:srgbClr val="002060"/>
                </a:solidFill>
                <a:latin typeface="Times New Roman" panose="02020603050405020304" pitchFamily="18" charset="0"/>
                <a:cs typeface="Times New Roman" panose="02020603050405020304" pitchFamily="18" charset="0"/>
              </a:rPr>
              <a:t> - torpaq sahəsinin yaxud torpaq sahəsindən istifadə hüququnun dəyəri.</a:t>
            </a:r>
            <a:endParaRPr lang="en-US"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az-Latn-AZ" dirty="0" smtClean="0">
                <a:solidFill>
                  <a:srgbClr val="002060"/>
                </a:solidFill>
                <a:latin typeface="Times New Roman" panose="02020603050405020304" pitchFamily="18" charset="0"/>
                <a:cs typeface="Times New Roman" panose="02020603050405020304" pitchFamily="18" charset="0"/>
              </a:rPr>
              <a:t>	Qiymətləndirmə </a:t>
            </a:r>
            <a:r>
              <a:rPr lang="az-Latn-AZ" dirty="0">
                <a:solidFill>
                  <a:srgbClr val="002060"/>
                </a:solidFill>
                <a:latin typeface="Times New Roman" panose="02020603050405020304" pitchFamily="18" charset="0"/>
                <a:cs typeface="Times New Roman" panose="02020603050405020304" pitchFamily="18" charset="0"/>
              </a:rPr>
              <a:t>obyektinin dəyərinin müəyyən edilməsində xərclərin (birbaşa və dolayı), həm də sahibkarın </a:t>
            </a:r>
            <a:r>
              <a:rPr lang="az-Latn-AZ" dirty="0" smtClean="0">
                <a:solidFill>
                  <a:srgbClr val="002060"/>
                </a:solidFill>
                <a:latin typeface="Times New Roman" panose="02020603050405020304" pitchFamily="18" charset="0"/>
                <a:cs typeface="Times New Roman" panose="02020603050405020304" pitchFamily="18" charset="0"/>
              </a:rPr>
              <a:t>mənfəətinin ayrılıqda </a:t>
            </a:r>
            <a:r>
              <a:rPr lang="az-Latn-AZ" dirty="0">
                <a:solidFill>
                  <a:srgbClr val="002060"/>
                </a:solidFill>
                <a:latin typeface="Times New Roman" panose="02020603050405020304" pitchFamily="18" charset="0"/>
                <a:cs typeface="Times New Roman" panose="02020603050405020304" pitchFamily="18" charset="0"/>
              </a:rPr>
              <a:t>dəqiq hesablanması mühüm rol oynayır</a:t>
            </a:r>
            <a:r>
              <a:rPr lang="az-Latn-AZ" dirty="0" smtClean="0">
                <a:solidFill>
                  <a:srgbClr val="002060"/>
                </a:solidFill>
                <a:latin typeface="Times New Roman" panose="02020603050405020304" pitchFamily="18" charset="0"/>
                <a:cs typeface="Times New Roman" panose="02020603050405020304" pitchFamily="18" charset="0"/>
              </a:rPr>
              <a:t>.</a:t>
            </a:r>
            <a:r>
              <a:rPr lang="az-Latn-AZ" dirty="0">
                <a:solidFill>
                  <a:srgbClr val="002060"/>
                </a:solidFill>
                <a:latin typeface="Times New Roman" panose="02020603050405020304" pitchFamily="18" charset="0"/>
                <a:cs typeface="Times New Roman" panose="02020603050405020304" pitchFamily="18" charset="0"/>
              </a:rPr>
              <a:t> </a:t>
            </a:r>
            <a:r>
              <a:rPr lang="az-Latn-AZ" dirty="0" smtClean="0">
                <a:solidFill>
                  <a:srgbClr val="002060"/>
                </a:solidFill>
                <a:latin typeface="Times New Roman" panose="02020603050405020304" pitchFamily="18" charset="0"/>
                <a:cs typeface="Times New Roman" panose="02020603050405020304" pitchFamily="18" charset="0"/>
              </a:rPr>
              <a:t>Sahibkar </a:t>
            </a:r>
            <a:r>
              <a:rPr lang="az-Latn-AZ" dirty="0">
                <a:solidFill>
                  <a:srgbClr val="002060"/>
                </a:solidFill>
                <a:latin typeface="Times New Roman" panose="02020603050405020304" pitchFamily="18" charset="0"/>
                <a:cs typeface="Times New Roman" panose="02020603050405020304" pitchFamily="18" charset="0"/>
              </a:rPr>
              <a:t>mənfəəti tikintini aparanın (devoloperin) mənfəəti də adlandırılır. Beləliklə, tikintinin tam bərpa dəyəri </a:t>
            </a:r>
            <a:r>
              <a:rPr lang="az-Latn-AZ" dirty="0" smtClean="0">
                <a:solidFill>
                  <a:srgbClr val="002060"/>
                </a:solidFill>
                <a:latin typeface="Times New Roman" panose="02020603050405020304" pitchFamily="18" charset="0"/>
                <a:cs typeface="Times New Roman" panose="02020603050405020304" pitchFamily="18" charset="0"/>
              </a:rPr>
              <a:t>-</a:t>
            </a:r>
            <a:r>
              <a:rPr lang="az-Latn-AZ" b="1" dirty="0" smtClean="0">
                <a:solidFill>
                  <a:srgbClr val="FF0000"/>
                </a:solidFill>
                <a:latin typeface="Times New Roman" panose="02020603050405020304" pitchFamily="18" charset="0"/>
                <a:cs typeface="Times New Roman" panose="02020603050405020304" pitchFamily="18" charset="0"/>
              </a:rPr>
              <a:t>                              </a:t>
            </a:r>
            <a:r>
              <a:rPr lang="az-Latn-AZ" b="1" dirty="0">
                <a:solidFill>
                  <a:srgbClr val="FF0000"/>
                </a:solidFill>
                <a:latin typeface="Times New Roman" panose="02020603050405020304" pitchFamily="18" charset="0"/>
                <a:cs typeface="Times New Roman" panose="02020603050405020304" pitchFamily="18" charset="0"/>
              </a:rPr>
              <a:t>TD=D</a:t>
            </a:r>
            <a:r>
              <a:rPr lang="az-Latn-AZ" b="1" baseline="-25000" dirty="0">
                <a:solidFill>
                  <a:srgbClr val="FF0000"/>
                </a:solidFill>
                <a:latin typeface="Times New Roman" panose="02020603050405020304" pitchFamily="18" charset="0"/>
                <a:cs typeface="Times New Roman" panose="02020603050405020304" pitchFamily="18" charset="0"/>
              </a:rPr>
              <a:t>t</a:t>
            </a:r>
            <a:r>
              <a:rPr lang="az-Latn-AZ" b="1" dirty="0">
                <a:solidFill>
                  <a:srgbClr val="FF0000"/>
                </a:solidFill>
                <a:latin typeface="Times New Roman" panose="02020603050405020304" pitchFamily="18" charset="0"/>
                <a:cs typeface="Times New Roman" panose="02020603050405020304" pitchFamily="18" charset="0"/>
              </a:rPr>
              <a:t> + R</a:t>
            </a:r>
            <a:r>
              <a:rPr lang="az-Latn-AZ" b="1" baseline="-25000" dirty="0">
                <a:solidFill>
                  <a:srgbClr val="FF0000"/>
                </a:solidFill>
                <a:latin typeface="Times New Roman" panose="02020603050405020304" pitchFamily="18" charset="0"/>
                <a:cs typeface="Times New Roman" panose="02020603050405020304" pitchFamily="18" charset="0"/>
              </a:rPr>
              <a:t>s</a:t>
            </a:r>
            <a:r>
              <a:rPr lang="az-Latn-AZ" b="1" dirty="0">
                <a:solidFill>
                  <a:srgbClr val="FF0000"/>
                </a:solidFill>
                <a:latin typeface="Times New Roman" panose="02020603050405020304" pitchFamily="18" charset="0"/>
                <a:cs typeface="Times New Roman" panose="02020603050405020304" pitchFamily="18" charset="0"/>
              </a:rPr>
              <a:t> + D</a:t>
            </a:r>
            <a:r>
              <a:rPr lang="az-Latn-AZ" b="1" baseline="-25000" dirty="0">
                <a:solidFill>
                  <a:srgbClr val="FF0000"/>
                </a:solidFill>
                <a:latin typeface="Times New Roman" panose="02020603050405020304" pitchFamily="18" charset="0"/>
                <a:cs typeface="Times New Roman" panose="02020603050405020304" pitchFamily="18" charset="0"/>
              </a:rPr>
              <a:t>s</a:t>
            </a:r>
            <a:r>
              <a:rPr lang="az-Latn-AZ" b="1" dirty="0">
                <a:solidFill>
                  <a:srgbClr val="FF0000"/>
                </a:solidFill>
                <a:latin typeface="Times New Roman" panose="02020603050405020304" pitchFamily="18" charset="0"/>
                <a:cs typeface="Times New Roman" panose="02020603050405020304" pitchFamily="18" charset="0"/>
              </a:rPr>
              <a:t>                                 </a:t>
            </a:r>
            <a:endParaRPr lang="az-Latn-AZ" b="1" dirty="0" smtClean="0">
              <a:solidFill>
                <a:srgbClr val="FF0000"/>
              </a:solidFill>
              <a:latin typeface="Times New Roman" panose="02020603050405020304" pitchFamily="18" charset="0"/>
              <a:cs typeface="Times New Roman" panose="02020603050405020304" pitchFamily="18" charset="0"/>
            </a:endParaRPr>
          </a:p>
          <a:p>
            <a:pPr algn="just"/>
            <a:r>
              <a:rPr lang="az-Latn-AZ" dirty="0" smtClean="0">
                <a:solidFill>
                  <a:srgbClr val="002060"/>
                </a:solidFill>
                <a:latin typeface="Times New Roman" panose="02020603050405020304" pitchFamily="18" charset="0"/>
                <a:cs typeface="Times New Roman" panose="02020603050405020304" pitchFamily="18" charset="0"/>
              </a:rPr>
              <a:t>TD </a:t>
            </a:r>
            <a:r>
              <a:rPr lang="az-Latn-AZ" dirty="0">
                <a:solidFill>
                  <a:srgbClr val="002060"/>
                </a:solidFill>
                <a:latin typeface="Times New Roman" panose="02020603050405020304" pitchFamily="18" charset="0"/>
                <a:cs typeface="Times New Roman" panose="02020603050405020304" pitchFamily="18" charset="0"/>
              </a:rPr>
              <a:t>- tikintinin tam bərpa dəyərini, D</a:t>
            </a:r>
            <a:r>
              <a:rPr lang="az-Latn-AZ" baseline="-25000" dirty="0">
                <a:solidFill>
                  <a:srgbClr val="002060"/>
                </a:solidFill>
                <a:latin typeface="Times New Roman" panose="02020603050405020304" pitchFamily="18" charset="0"/>
                <a:cs typeface="Times New Roman" panose="02020603050405020304" pitchFamily="18" charset="0"/>
              </a:rPr>
              <a:t>t   </a:t>
            </a:r>
            <a:r>
              <a:rPr lang="az-Latn-AZ" dirty="0">
                <a:solidFill>
                  <a:srgbClr val="002060"/>
                </a:solidFill>
                <a:latin typeface="Times New Roman" panose="02020603050405020304" pitchFamily="18" charset="0"/>
                <a:cs typeface="Times New Roman" panose="02020603050405020304" pitchFamily="18" charset="0"/>
              </a:rPr>
              <a:t>- tikintinin dəyərini, R</a:t>
            </a:r>
            <a:r>
              <a:rPr lang="az-Latn-AZ" baseline="-25000" dirty="0">
                <a:solidFill>
                  <a:srgbClr val="002060"/>
                </a:solidFill>
                <a:latin typeface="Times New Roman" panose="02020603050405020304" pitchFamily="18" charset="0"/>
                <a:cs typeface="Times New Roman" panose="02020603050405020304" pitchFamily="18" charset="0"/>
              </a:rPr>
              <a:t>s</a:t>
            </a:r>
            <a:r>
              <a:rPr lang="az-Latn-AZ" dirty="0">
                <a:solidFill>
                  <a:srgbClr val="002060"/>
                </a:solidFill>
                <a:latin typeface="Times New Roman" panose="02020603050405020304" pitchFamily="18" charset="0"/>
                <a:cs typeface="Times New Roman" panose="02020603050405020304" pitchFamily="18" charset="0"/>
              </a:rPr>
              <a:t> - sahibkarın gəlirini,  D</a:t>
            </a:r>
            <a:r>
              <a:rPr lang="az-Latn-AZ" baseline="-25000" dirty="0">
                <a:solidFill>
                  <a:srgbClr val="002060"/>
                </a:solidFill>
                <a:latin typeface="Times New Roman" panose="02020603050405020304" pitchFamily="18" charset="0"/>
                <a:cs typeface="Times New Roman" panose="02020603050405020304" pitchFamily="18" charset="0"/>
              </a:rPr>
              <a:t>s </a:t>
            </a:r>
            <a:r>
              <a:rPr lang="az-Latn-AZ" dirty="0">
                <a:solidFill>
                  <a:srgbClr val="002060"/>
                </a:solidFill>
                <a:latin typeface="Times New Roman" panose="02020603050405020304" pitchFamily="18" charset="0"/>
                <a:cs typeface="Times New Roman" panose="02020603050405020304" pitchFamily="18" charset="0"/>
              </a:rPr>
              <a:t>- torpağın dəyərini əks etdirir.</a:t>
            </a:r>
            <a:endParaRPr lang="en-US" b="1" dirty="0">
              <a:solidFill>
                <a:srgbClr val="002060"/>
              </a:solidFill>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86667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908" y="247135"/>
            <a:ext cx="10935729" cy="2283842"/>
          </a:xfrm>
          <a:solidFill>
            <a:srgbClr val="FFFF00"/>
          </a:solidFill>
        </p:spPr>
        <p:txBody>
          <a:bodyPr>
            <a:normAutofit fontScale="90000"/>
          </a:bodyPr>
          <a:lstStyle/>
          <a:p>
            <a:pPr>
              <a:lnSpc>
                <a:spcPct val="100000"/>
              </a:lnSpc>
            </a:pPr>
            <a:r>
              <a:rPr lang="az-Latn-AZ" sz="3200" dirty="0" smtClean="0">
                <a:solidFill>
                  <a:srgbClr val="002060"/>
                </a:solidFill>
                <a:latin typeface="Times New Roman" panose="02020603050405020304" pitchFamily="18" charset="0"/>
                <a:cs typeface="Times New Roman" panose="02020603050405020304" pitchFamily="18" charset="0"/>
              </a:rPr>
              <a:t>Birbaşa (müstəqim) xərclərin</a:t>
            </a:r>
            <a:br>
              <a:rPr lang="az-Latn-AZ" sz="3200" dirty="0" smtClean="0">
                <a:solidFill>
                  <a:srgbClr val="002060"/>
                </a:solidFill>
                <a:latin typeface="Times New Roman" panose="02020603050405020304" pitchFamily="18" charset="0"/>
                <a:cs typeface="Times New Roman" panose="02020603050405020304" pitchFamily="18" charset="0"/>
              </a:rPr>
            </a:br>
            <a:r>
              <a:rPr lang="az-Latn-AZ" sz="3200" dirty="0" smtClean="0">
                <a:solidFill>
                  <a:srgbClr val="002060"/>
                </a:solidFill>
                <a:latin typeface="Times New Roman" panose="02020603050405020304" pitchFamily="18" charset="0"/>
                <a:cs typeface="Times New Roman" panose="02020603050405020304" pitchFamily="18" charset="0"/>
              </a:rPr>
              <a:t> tərkibi</a:t>
            </a:r>
            <a:r>
              <a:rPr lang="az-Latn-AZ" sz="3200" dirty="0" smtClean="0">
                <a:latin typeface="Times New Roman" panose="02020603050405020304" pitchFamily="18" charset="0"/>
                <a:cs typeface="Times New Roman" panose="02020603050405020304" pitchFamily="18" charset="0"/>
              </a:rPr>
              <a:t/>
            </a:r>
            <a:br>
              <a:rPr lang="az-Latn-AZ" sz="3200" dirty="0" smtClean="0">
                <a:latin typeface="Times New Roman" panose="02020603050405020304" pitchFamily="18" charset="0"/>
                <a:cs typeface="Times New Roman" panose="02020603050405020304" pitchFamily="18" charset="0"/>
              </a:rPr>
            </a:br>
            <a:r>
              <a:rPr lang="az-Latn-AZ" sz="3200" dirty="0">
                <a:latin typeface="Times New Roman" panose="02020603050405020304" pitchFamily="18" charset="0"/>
                <a:cs typeface="Times New Roman" panose="02020603050405020304" pitchFamily="18" charset="0"/>
              </a:rPr>
              <a:t/>
            </a:r>
            <a:br>
              <a:rPr lang="az-Latn-AZ" sz="3200" dirty="0">
                <a:latin typeface="Times New Roman" panose="02020603050405020304" pitchFamily="18" charset="0"/>
                <a:cs typeface="Times New Roman" panose="02020603050405020304" pitchFamily="18" charset="0"/>
              </a:rPr>
            </a:br>
            <a:r>
              <a:rPr lang="az-Latn-AZ" sz="3200" dirty="0" smtClean="0">
                <a:latin typeface="Times New Roman" panose="02020603050405020304" pitchFamily="18" charset="0"/>
                <a:cs typeface="Times New Roman" panose="02020603050405020304" pitchFamily="18" charset="0"/>
              </a:rPr>
              <a:t/>
            </a:r>
            <a:br>
              <a:rPr lang="az-Latn-AZ"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54909" y="2530977"/>
            <a:ext cx="10935728" cy="5262979"/>
          </a:xfrm>
          <a:prstGeom prst="rect">
            <a:avLst/>
          </a:prstGeom>
          <a:blipFill>
            <a:blip r:embed="rId2"/>
            <a:tile tx="0" ty="0" sx="100000" sy="100000" flip="none" algn="tl"/>
          </a:blipFill>
        </p:spPr>
        <p:txBody>
          <a:bodyPr wrap="square">
            <a:spAutoFit/>
          </a:bodyPr>
          <a:lstStyle/>
          <a:p>
            <a:pPr marL="342900" lvl="0" indent="-342900" algn="just">
              <a:lnSpc>
                <a:spcPct val="200000"/>
              </a:lnSpc>
              <a:buFont typeface="Wingdings" panose="05000000000000000000" pitchFamily="2" charset="2"/>
              <a:buChar char="Ø"/>
              <a:tabLst>
                <a:tab pos="685800" algn="l"/>
              </a:tabLst>
            </a:pPr>
            <a:r>
              <a:rPr lang="az-Latn-AZ"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4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aterialların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məmulatların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avadanlığın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dəyəri</a:t>
            </a:r>
            <a:endPar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Wingdings" panose="05000000000000000000" pitchFamily="2" charset="2"/>
              <a:buChar char="Ø"/>
              <a:tabLst>
                <a:tab pos="68580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tikintidə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çalışan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fəhlələrin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əmək</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naqqı</a:t>
            </a:r>
            <a:endPar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Wingdings" panose="05000000000000000000" pitchFamily="2" charset="2"/>
              <a:buChar char="Ø"/>
              <a:tabLst>
                <a:tab pos="68580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inşaat</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maşınlarının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mexanizmlərinin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amortizasiya</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ayırmaları</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formasında</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dəyəri</a:t>
            </a:r>
            <a:endPar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Wingdings" panose="05000000000000000000" pitchFamily="2" charset="2"/>
              <a:buChar char="Ø"/>
              <a:tabLst>
                <a:tab pos="68580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müvəqqəti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binaların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qurğuların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dəyəri</a:t>
            </a:r>
            <a:r>
              <a:rPr lang="en-US"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nəqliyyat-anbar</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xərcləri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az-Latn-AZ"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Wingdings" panose="05000000000000000000" pitchFamily="2" charset="2"/>
              <a:buChar char="Ø"/>
              <a:tabLst>
                <a:tab pos="685800" algn="l"/>
              </a:tabLst>
            </a:pP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podratçının</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mənfəəti</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əlavə</a:t>
            </a:r>
            <a:r>
              <a:rPr lang="en-US"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xərcləri</a:t>
            </a:r>
            <a:endParaRPr lang="az-Latn-AZ" sz="24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Wingdings" panose="05000000000000000000" pitchFamily="2" charset="2"/>
              <a:buChar char="Ø"/>
              <a:tabLst>
                <a:tab pos="685800" algn="l"/>
              </a:tabLst>
            </a:pPr>
            <a:endPar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606" y="247135"/>
            <a:ext cx="3534032" cy="2283842"/>
          </a:xfrm>
          <a:prstGeom prst="rect">
            <a:avLst/>
          </a:prstGeom>
        </p:spPr>
      </p:pic>
    </p:spTree>
    <p:extLst>
      <p:ext uri="{BB962C8B-B14F-4D97-AF65-F5344CB8AC3E}">
        <p14:creationId xmlns:p14="http://schemas.microsoft.com/office/powerpoint/2010/main" val="187966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35000" y="762000"/>
            <a:ext cx="5994400" cy="5308600"/>
          </a:xfrm>
          <a:blipFill>
            <a:blip r:embed="rId2" cstate="print"/>
            <a:tile tx="0" ty="0" sx="100000" sy="100000" flip="none" algn="tl"/>
          </a:blipFill>
        </p:spPr>
        <p:txBody>
          <a:bodyPr>
            <a:noAutofit/>
          </a:bodyPr>
          <a:lstStyle/>
          <a:p>
            <a:pPr marL="0" indent="0" hangingPunct="0">
              <a:buNone/>
            </a:pPr>
            <a:r>
              <a:rPr lang="az-Latn-AZ"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Dolayı</a:t>
            </a:r>
            <a:r>
              <a:rPr lang="en-US" b="1" i="1" dirty="0" smtClean="0">
                <a:solidFill>
                  <a:srgbClr val="C00000"/>
                </a:solidFill>
                <a:latin typeface="Times New Roman" pitchFamily="18" charset="0"/>
                <a:cs typeface="Times New Roman" pitchFamily="18" charset="0"/>
              </a:rPr>
              <a:t>  </a:t>
            </a:r>
            <a:r>
              <a:rPr lang="en-US" b="1" i="1" dirty="0">
                <a:solidFill>
                  <a:srgbClr val="C00000"/>
                </a:solidFill>
                <a:latin typeface="Times New Roman" pitchFamily="18" charset="0"/>
                <a:cs typeface="Times New Roman" pitchFamily="18" charset="0"/>
              </a:rPr>
              <a:t>(</a:t>
            </a:r>
            <a:r>
              <a:rPr lang="en-US" b="1" i="1" dirty="0" err="1">
                <a:solidFill>
                  <a:srgbClr val="C00000"/>
                </a:solidFill>
                <a:latin typeface="Times New Roman" pitchFamily="18" charset="0"/>
                <a:cs typeface="Times New Roman" pitchFamily="18" charset="0"/>
              </a:rPr>
              <a:t>qeyri-müstəqim</a:t>
            </a:r>
            <a:r>
              <a:rPr lang="az-Latn-AZ" b="1" i="1" dirty="0">
                <a:solidFill>
                  <a:srgbClr val="C00000"/>
                </a:solidFill>
                <a:latin typeface="Times New Roman" pitchFamily="18" charset="0"/>
                <a:cs typeface="Times New Roman" pitchFamily="18" charset="0"/>
              </a:rPr>
              <a:t>)</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xərclər</a:t>
            </a:r>
            <a:r>
              <a:rPr lang="en-US" b="1" i="1" dirty="0">
                <a:solidFill>
                  <a:srgbClr val="C00000"/>
                </a:solidFill>
                <a:latin typeface="Times New Roman" pitchFamily="18" charset="0"/>
                <a:cs typeface="Times New Roman" pitchFamily="18" charset="0"/>
              </a:rPr>
              <a:t> </a:t>
            </a:r>
            <a:endParaRPr lang="az-Latn-AZ" b="1" i="1" dirty="0">
              <a:solidFill>
                <a:srgbClr val="C00000"/>
              </a:solidFill>
              <a:latin typeface="Times New Roman" pitchFamily="18" charset="0"/>
              <a:cs typeface="Times New Roman" pitchFamily="18" charset="0"/>
            </a:endParaRPr>
          </a:p>
          <a:p>
            <a:pPr hangingPunct="0">
              <a:buFont typeface="Wingdings" panose="05000000000000000000" pitchFamily="2" charset="2"/>
              <a:buChar char="ü"/>
            </a:pPr>
            <a:r>
              <a:rPr lang="en-US" b="1" i="1" dirty="0" err="1">
                <a:solidFill>
                  <a:srgbClr val="7030A0"/>
                </a:solidFill>
                <a:latin typeface="Times New Roman" pitchFamily="18" charset="0"/>
                <a:cs typeface="Times New Roman" pitchFamily="18" charset="0"/>
              </a:rPr>
              <a:t>binanın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inşasına</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sərf</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edilən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lakin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tikinti-quraşdırma</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işlərinin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tərkibinə</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daxil</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olunmayan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məsrəflər</a:t>
            </a:r>
            <a:endParaRPr lang="az-Latn-AZ" b="1" i="1" dirty="0">
              <a:solidFill>
                <a:srgbClr val="7030A0"/>
              </a:solidFill>
              <a:latin typeface="Times New Roman" pitchFamily="18" charset="0"/>
              <a:cs typeface="Times New Roman" pitchFamily="18" charset="0"/>
            </a:endParaRPr>
          </a:p>
          <a:p>
            <a:pPr hangingPunct="0">
              <a:buFont typeface="Wingdings" panose="05000000000000000000" pitchFamily="2" charset="2"/>
              <a:buChar char="ü"/>
            </a:pP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layihələşdirmənin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texniki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nəzarətin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geodeziya</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nəzarətinin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dəyəri</a:t>
            </a:r>
            <a:endParaRPr lang="az-Latn-AZ" b="1" i="1" dirty="0">
              <a:solidFill>
                <a:srgbClr val="7030A0"/>
              </a:solidFill>
              <a:latin typeface="Times New Roman" pitchFamily="18" charset="0"/>
              <a:cs typeface="Times New Roman" pitchFamily="18" charset="0"/>
            </a:endParaRPr>
          </a:p>
          <a:p>
            <a:pPr hangingPunct="0">
              <a:buFont typeface="Wingdings" panose="05000000000000000000" pitchFamily="2" charset="2"/>
              <a:buChar char="ü"/>
            </a:pPr>
            <a:r>
              <a:rPr lang="en-US" b="1" i="1" dirty="0" err="1">
                <a:solidFill>
                  <a:srgbClr val="7030A0"/>
                </a:solidFill>
                <a:latin typeface="Times New Roman" pitchFamily="18" charset="0"/>
                <a:cs typeface="Times New Roman" pitchFamily="18" charset="0"/>
              </a:rPr>
              <a:t>məsləhət</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hüquq</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mühasibat</a:t>
            </a:r>
            <a:r>
              <a:rPr lang="en-US" b="1" i="1" dirty="0">
                <a:solidFill>
                  <a:srgbClr val="7030A0"/>
                </a:solidFill>
                <a:latin typeface="Times New Roman" pitchFamily="18" charset="0"/>
                <a:cs typeface="Times New Roman" pitchFamily="18" charset="0"/>
              </a:rPr>
              <a:t>, audit </a:t>
            </a:r>
            <a:r>
              <a:rPr lang="en-US" b="1" i="1" dirty="0" err="1">
                <a:solidFill>
                  <a:srgbClr val="7030A0"/>
                </a:solidFill>
                <a:latin typeface="Times New Roman" pitchFamily="18" charset="0"/>
                <a:cs typeface="Times New Roman" pitchFamily="18" charset="0"/>
              </a:rPr>
              <a:t>xidmətlərinin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ödənilməsi</a:t>
            </a:r>
            <a:r>
              <a:rPr lang="en-US" b="1" i="1" dirty="0">
                <a:solidFill>
                  <a:srgbClr val="7030A0"/>
                </a:solidFill>
                <a:latin typeface="Times New Roman" pitchFamily="18" charset="0"/>
                <a:cs typeface="Times New Roman" pitchFamily="18" charset="0"/>
              </a:rPr>
              <a:t>  </a:t>
            </a:r>
            <a:r>
              <a:rPr lang="az-Latn-AZ" b="1" i="1" dirty="0">
                <a:solidFill>
                  <a:srgbClr val="7030A0"/>
                </a:solidFill>
                <a:latin typeface="Times New Roman" pitchFamily="18" charset="0"/>
                <a:cs typeface="Times New Roman" pitchFamily="18" charset="0"/>
              </a:rPr>
              <a:t>xərcləri</a:t>
            </a:r>
          </a:p>
          <a:p>
            <a:pPr hangingPunct="0">
              <a:buFont typeface="Wingdings" panose="05000000000000000000" pitchFamily="2" charset="2"/>
              <a:buChar char="ü"/>
            </a:pPr>
            <a:r>
              <a:rPr lang="en-US" b="1" i="1" dirty="0" err="1">
                <a:solidFill>
                  <a:srgbClr val="7030A0"/>
                </a:solidFill>
                <a:latin typeface="Times New Roman" pitchFamily="18" charset="0"/>
                <a:cs typeface="Times New Roman" pitchFamily="18" charset="0"/>
              </a:rPr>
              <a:t>reklama</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marketinqə</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obyektin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satılmasına</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çəkilən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xərclər</a:t>
            </a:r>
            <a:endParaRPr lang="az-Latn-AZ" b="1" i="1" dirty="0">
              <a:solidFill>
                <a:srgbClr val="7030A0"/>
              </a:solidFill>
              <a:latin typeface="Times New Roman" pitchFamily="18" charset="0"/>
              <a:cs typeface="Times New Roman" pitchFamily="18" charset="0"/>
            </a:endParaRPr>
          </a:p>
          <a:p>
            <a:pPr hangingPunct="0">
              <a:buFont typeface="Wingdings" panose="05000000000000000000" pitchFamily="2" charset="2"/>
              <a:buChar char="ü"/>
            </a:pP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sifarişçinin</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inzibati</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və</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sair</a:t>
            </a:r>
            <a:r>
              <a:rPr lang="en-US" b="1" i="1" dirty="0">
                <a:solidFill>
                  <a:srgbClr val="7030A0"/>
                </a:solidFill>
                <a:latin typeface="Times New Roman" pitchFamily="18" charset="0"/>
                <a:cs typeface="Times New Roman" pitchFamily="18" charset="0"/>
              </a:rPr>
              <a:t> </a:t>
            </a:r>
            <a:r>
              <a:rPr lang="en-US" b="1" i="1" dirty="0" err="1">
                <a:solidFill>
                  <a:srgbClr val="7030A0"/>
                </a:solidFill>
                <a:latin typeface="Times New Roman" pitchFamily="18" charset="0"/>
                <a:cs typeface="Times New Roman" pitchFamily="18" charset="0"/>
              </a:rPr>
              <a:t>xərcləri</a:t>
            </a:r>
            <a:r>
              <a:rPr lang="en-US" b="1" i="1" dirty="0">
                <a:solidFill>
                  <a:srgbClr val="7030A0"/>
                </a:solidFill>
                <a:latin typeface="Times New Roman" pitchFamily="18" charset="0"/>
                <a:cs typeface="Times New Roman" pitchFamily="18" charset="0"/>
              </a:rPr>
              <a:t>.</a:t>
            </a:r>
            <a:endParaRPr lang="ru-RU" b="1" i="1" dirty="0">
              <a:solidFill>
                <a:srgbClr val="7030A0"/>
              </a:solidFill>
              <a:latin typeface="Times New Roman" pitchFamily="18" charset="0"/>
              <a:cs typeface="Times New Roman"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4895" y="762000"/>
            <a:ext cx="5149905" cy="4467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939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9850" y="381000"/>
            <a:ext cx="8743950" cy="1295400"/>
          </a:xfrm>
          <a:solidFill>
            <a:schemeClr val="accent4">
              <a:lumMod val="60000"/>
              <a:lumOff val="40000"/>
            </a:schemeClr>
          </a:solidFill>
        </p:spPr>
        <p:txBody>
          <a:bodyPr anchor="t"/>
          <a:lstStyle/>
          <a:p>
            <a:pPr algn="l" defTabSz="914400">
              <a:lnSpc>
                <a:spcPct val="85000"/>
              </a:lnSpc>
              <a:spcBef>
                <a:spcPts val="0"/>
              </a:spcBef>
              <a:buNone/>
            </a:pPr>
            <a:r>
              <a:rPr lang="az-Latn-AZ" sz="4400" b="1" i="1" baseline="0" dirty="0">
                <a:solidFill>
                  <a:srgbClr val="1BDCFF"/>
                </a:solidFill>
                <a:latin typeface="Times New Roman" pitchFamily="18" charset="0"/>
                <a:cs typeface="Times New Roman" pitchFamily="18" charset="0"/>
              </a:rPr>
              <a:t>                            </a:t>
            </a:r>
            <a:r>
              <a:rPr lang="az-Latn-AZ" sz="4400" b="1" i="1" baseline="0" dirty="0">
                <a:solidFill>
                  <a:srgbClr val="C00000"/>
                </a:solidFill>
                <a:latin typeface="Times New Roman" pitchFamily="18" charset="0"/>
                <a:cs typeface="Times New Roman" pitchFamily="18" charset="0"/>
              </a:rPr>
              <a:t>Plan</a:t>
            </a:r>
            <a:endParaRPr lang="ru-RU" sz="4400" b="1" i="1" baseline="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2609850" y="1676400"/>
            <a:ext cx="8743950" cy="4870581"/>
          </a:xfrm>
          <a:solidFill>
            <a:srgbClr val="92D050"/>
          </a:solidFill>
          <a:ln w="57150">
            <a:solidFill>
              <a:srgbClr val="C00000"/>
            </a:solidFill>
          </a:ln>
        </p:spPr>
        <p:txBody>
          <a:bodyPr>
            <a:normAutofit lnSpcReduction="10000"/>
          </a:bodyPr>
          <a:lstStyle/>
          <a:p>
            <a:endParaRPr lang="az-Latn-AZ" sz="3200" dirty="0" smtClean="0">
              <a:latin typeface="Times New Roman" pitchFamily="18" charset="0"/>
              <a:cs typeface="Times New Roman" pitchFamily="18" charset="0"/>
            </a:endParaRPr>
          </a:p>
          <a:p>
            <a:r>
              <a:rPr lang="az-Latn-AZ" sz="3200" b="1" i="1" dirty="0" smtClean="0">
                <a:solidFill>
                  <a:srgbClr val="002060"/>
                </a:solidFill>
                <a:latin typeface="Times New Roman" pitchFamily="18" charset="0"/>
                <a:cs typeface="Times New Roman" pitchFamily="18" charset="0"/>
              </a:rPr>
              <a:t>Xərc </a:t>
            </a:r>
            <a:r>
              <a:rPr lang="az-Latn-AZ" sz="3200" b="1" i="1" dirty="0">
                <a:solidFill>
                  <a:srgbClr val="002060"/>
                </a:solidFill>
                <a:latin typeface="Times New Roman" pitchFamily="18" charset="0"/>
                <a:cs typeface="Times New Roman" pitchFamily="18" charset="0"/>
              </a:rPr>
              <a:t>yanaşmasının mahiyyəti və əsas </a:t>
            </a:r>
            <a:r>
              <a:rPr lang="az-Latn-AZ" sz="3200" b="1" i="1" dirty="0" smtClean="0">
                <a:solidFill>
                  <a:srgbClr val="002060"/>
                </a:solidFill>
                <a:latin typeface="Times New Roman" pitchFamily="18" charset="0"/>
                <a:cs typeface="Times New Roman" pitchFamily="18" charset="0"/>
              </a:rPr>
              <a:t>xüsusiyyətləri</a:t>
            </a:r>
            <a:endParaRPr lang="az-Latn-AZ" sz="3200" b="1" i="1" dirty="0">
              <a:solidFill>
                <a:srgbClr val="002060"/>
              </a:solidFill>
              <a:latin typeface="Times New Roman" pitchFamily="18" charset="0"/>
              <a:cs typeface="Times New Roman" pitchFamily="18" charset="0"/>
            </a:endParaRPr>
          </a:p>
          <a:p>
            <a:pPr marL="0" indent="0">
              <a:buNone/>
            </a:pPr>
            <a:endParaRPr lang="ru-RU" sz="3200" b="1" i="1" dirty="0">
              <a:solidFill>
                <a:srgbClr val="002060"/>
              </a:solidFill>
              <a:latin typeface="Times New Roman" pitchFamily="18" charset="0"/>
              <a:cs typeface="Times New Roman" pitchFamily="18" charset="0"/>
            </a:endParaRPr>
          </a:p>
          <a:p>
            <a:pPr hangingPunct="0"/>
            <a:r>
              <a:rPr lang="az-Latn-AZ" sz="3200" b="1" i="1" dirty="0">
                <a:solidFill>
                  <a:srgbClr val="002060"/>
                </a:solidFill>
                <a:latin typeface="Times New Roman" pitchFamily="18" charset="0"/>
                <a:cs typeface="Times New Roman" pitchFamily="18" charset="0"/>
              </a:rPr>
              <a:t> Xərc mövqeyindən qiymətləndirmənin aparılması alqoritmi    </a:t>
            </a:r>
            <a:endParaRPr lang="az-Latn-AZ" sz="3200" b="1" i="1" dirty="0" smtClean="0">
              <a:solidFill>
                <a:srgbClr val="002060"/>
              </a:solidFill>
              <a:latin typeface="Times New Roman" pitchFamily="18" charset="0"/>
              <a:cs typeface="Times New Roman" pitchFamily="18" charset="0"/>
            </a:endParaRPr>
          </a:p>
          <a:p>
            <a:pPr marL="0" indent="0" hangingPunct="0">
              <a:buNone/>
            </a:pPr>
            <a:r>
              <a:rPr lang="az-Latn-AZ" sz="3200" b="1" i="1" dirty="0" smtClean="0">
                <a:solidFill>
                  <a:srgbClr val="002060"/>
                </a:solidFill>
                <a:latin typeface="Times New Roman" pitchFamily="18" charset="0"/>
                <a:cs typeface="Times New Roman" pitchFamily="18" charset="0"/>
              </a:rPr>
              <a:t>        </a:t>
            </a:r>
            <a:endParaRPr lang="ru-RU" sz="3200" b="1" i="1" dirty="0">
              <a:solidFill>
                <a:srgbClr val="002060"/>
              </a:solidFill>
              <a:latin typeface="Times New Roman" pitchFamily="18" charset="0"/>
              <a:cs typeface="Times New Roman" pitchFamily="18" charset="0"/>
            </a:endParaRPr>
          </a:p>
          <a:p>
            <a:pPr hangingPunct="0"/>
            <a:r>
              <a:rPr lang="az-Latn-AZ" sz="3200" b="1" i="1" dirty="0">
                <a:solidFill>
                  <a:srgbClr val="002060"/>
                </a:solidFill>
                <a:latin typeface="Times New Roman" pitchFamily="18" charset="0"/>
                <a:cs typeface="Times New Roman" pitchFamily="18" charset="0"/>
              </a:rPr>
              <a:t> Bərpa (əvəzetmə) dəyərinin qiymətləndirilməsi metodları</a:t>
            </a:r>
            <a:endParaRPr lang="ru-RU" sz="3200" b="1" i="1" dirty="0">
              <a:solidFill>
                <a:srgbClr val="002060"/>
              </a:solidFill>
              <a:latin typeface="Times New Roman" pitchFamily="18" charset="0"/>
              <a:cs typeface="Times New Roman" pitchFamily="18" charset="0"/>
            </a:endParaRPr>
          </a:p>
          <a:p>
            <a:pPr hangingPunct="0"/>
            <a:endParaRPr lang="ru-RU" sz="2400" b="0" i="0" dirty="0">
              <a:solidFill>
                <a:srgbClr val="404040"/>
              </a:solidFill>
              <a:latin typeface="Calibri"/>
              <a:ea typeface="+mn-ea"/>
              <a:cs typeface="+mn-cs"/>
            </a:endParaRPr>
          </a:p>
        </p:txBody>
      </p:sp>
      <p:pic>
        <p:nvPicPr>
          <p:cNvPr id="1026" name="Picture 2" descr="C:\Documents and Settings\Admin\Рабочий стол\SLAYD ÜÇÜN ŞƏKİLLƏR\why_investment_banking-300x299.jpg"/>
          <p:cNvPicPr>
            <a:picLocks noChangeAspect="1" noChangeArrowheads="1"/>
          </p:cNvPicPr>
          <p:nvPr/>
        </p:nvPicPr>
        <p:blipFill>
          <a:blip r:embed="rId2" cstate="print"/>
          <a:srcRect/>
          <a:stretch>
            <a:fillRect/>
          </a:stretch>
        </p:blipFill>
        <p:spPr bwMode="auto">
          <a:xfrm>
            <a:off x="165100" y="1917701"/>
            <a:ext cx="2444750" cy="4940300"/>
          </a:xfrm>
          <a:prstGeom prst="rect">
            <a:avLst/>
          </a:prstGeom>
          <a:noFill/>
        </p:spPr>
      </p:pic>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fontScale="90000"/>
          </a:bodyPr>
          <a:lstStyle/>
          <a:p>
            <a:pPr algn="ctr"/>
            <a:r>
              <a:rPr lang="az-Latn-AZ" sz="3200" b="1" i="1" dirty="0" smtClean="0">
                <a:solidFill>
                  <a:srgbClr val="002060"/>
                </a:solidFill>
                <a:latin typeface="Times New Roman" panose="02020603050405020304" pitchFamily="18" charset="0"/>
                <a:cs typeface="Times New Roman" panose="02020603050405020304" pitchFamily="18" charset="0"/>
              </a:rPr>
              <a:t/>
            </a:r>
            <a:br>
              <a:rPr lang="az-Latn-AZ" sz="3200" b="1" i="1" dirty="0" smtClean="0">
                <a:solidFill>
                  <a:srgbClr val="002060"/>
                </a:solidFill>
                <a:latin typeface="Times New Roman" panose="02020603050405020304" pitchFamily="18" charset="0"/>
                <a:cs typeface="Times New Roman" panose="02020603050405020304" pitchFamily="18" charset="0"/>
              </a:rPr>
            </a:br>
            <a:r>
              <a:rPr lang="az-Latn-AZ" sz="3200" b="1" i="1" dirty="0">
                <a:solidFill>
                  <a:srgbClr val="002060"/>
                </a:solidFill>
                <a:latin typeface="Times New Roman" panose="02020603050405020304" pitchFamily="18" charset="0"/>
                <a:cs typeface="Times New Roman" panose="02020603050405020304" pitchFamily="18" charset="0"/>
              </a:rPr>
              <a:t/>
            </a:r>
            <a:br>
              <a:rPr lang="az-Latn-AZ" sz="3200" b="1" i="1" dirty="0">
                <a:solidFill>
                  <a:srgbClr val="002060"/>
                </a:solidFill>
                <a:latin typeface="Times New Roman" panose="02020603050405020304" pitchFamily="18" charset="0"/>
                <a:cs typeface="Times New Roman" panose="02020603050405020304" pitchFamily="18" charset="0"/>
              </a:rPr>
            </a:br>
            <a:r>
              <a:rPr lang="az-Latn-AZ" sz="3200" b="1" i="1" dirty="0" smtClean="0">
                <a:solidFill>
                  <a:srgbClr val="002060"/>
                </a:solidFill>
                <a:latin typeface="Times New Roman" panose="02020603050405020304" pitchFamily="18" charset="0"/>
                <a:cs typeface="Times New Roman" panose="02020603050405020304" pitchFamily="18" charset="0"/>
              </a:rPr>
              <a:t/>
            </a:r>
            <a:br>
              <a:rPr lang="az-Latn-AZ" sz="3200" b="1" i="1" dirty="0" smtClean="0">
                <a:solidFill>
                  <a:srgbClr val="002060"/>
                </a:solidFill>
                <a:latin typeface="Times New Roman" panose="02020603050405020304" pitchFamily="18" charset="0"/>
                <a:cs typeface="Times New Roman" panose="02020603050405020304" pitchFamily="18" charset="0"/>
              </a:rPr>
            </a:br>
            <a:r>
              <a:rPr lang="az-Latn-AZ" sz="3200" b="1" i="1" dirty="0" smtClean="0">
                <a:solidFill>
                  <a:srgbClr val="002060"/>
                </a:solidFill>
                <a:latin typeface="Times New Roman" panose="02020603050405020304" pitchFamily="18" charset="0"/>
                <a:cs typeface="Times New Roman" panose="02020603050405020304" pitchFamily="18" charset="0"/>
              </a:rPr>
              <a:t>Xərc yanaşmasının mahiyyəti</a:t>
            </a:r>
            <a:br>
              <a:rPr lang="az-Latn-AZ" sz="3200" b="1" i="1" dirty="0" smtClean="0">
                <a:solidFill>
                  <a:srgbClr val="002060"/>
                </a:solidFill>
                <a:latin typeface="Times New Roman" panose="02020603050405020304" pitchFamily="18" charset="0"/>
                <a:cs typeface="Times New Roman" panose="02020603050405020304" pitchFamily="18" charset="0"/>
              </a:rPr>
            </a:b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76401"/>
            <a:ext cx="9372600" cy="4794120"/>
          </a:xfrm>
          <a:ln w="38100">
            <a:solidFill>
              <a:srgbClr val="FF0000"/>
            </a:solidFill>
          </a:ln>
        </p:spPr>
        <p:txBody>
          <a:bodyPr>
            <a:normAutofit lnSpcReduction="10000"/>
          </a:bodyPr>
          <a:lstStyle/>
          <a:p>
            <a:pPr marL="0" indent="0" algn="just">
              <a:buNone/>
            </a:pPr>
            <a:r>
              <a:rPr lang="az-Latn-AZ" b="1" dirty="0" smtClean="0">
                <a:latin typeface="Times New Roman" panose="02020603050405020304" pitchFamily="18" charset="0"/>
                <a:cs typeface="Times New Roman" panose="02020603050405020304" pitchFamily="18" charset="0"/>
              </a:rPr>
              <a:t>	</a:t>
            </a:r>
            <a:r>
              <a:rPr lang="az-Latn-AZ" b="1" dirty="0" smtClean="0">
                <a:solidFill>
                  <a:schemeClr val="tx2"/>
                </a:solidFill>
                <a:latin typeface="Times New Roman" panose="02020603050405020304" pitchFamily="18" charset="0"/>
                <a:cs typeface="Times New Roman" panose="02020603050405020304" pitchFamily="18" charset="0"/>
              </a:rPr>
              <a:t>Xərc </a:t>
            </a:r>
            <a:r>
              <a:rPr lang="az-Latn-AZ" b="1" dirty="0">
                <a:solidFill>
                  <a:schemeClr val="tx2"/>
                </a:solidFill>
                <a:latin typeface="Times New Roman" panose="02020603050405020304" pitchFamily="18" charset="0"/>
                <a:cs typeface="Times New Roman" panose="02020603050405020304" pitchFamily="18" charset="0"/>
              </a:rPr>
              <a:t>yanaşması real bazar vəziyyəti, tələb və təklif nəzərə alınmadan mövcud əmlakın fərqli qiymətləndirilməsi üzrə metodların </a:t>
            </a:r>
            <a:r>
              <a:rPr lang="az-Latn-AZ" b="1" dirty="0" smtClean="0">
                <a:solidFill>
                  <a:schemeClr val="tx2"/>
                </a:solidFill>
                <a:latin typeface="Times New Roman" panose="02020603050405020304" pitchFamily="18" charset="0"/>
                <a:cs typeface="Times New Roman" panose="02020603050405020304" pitchFamily="18" charset="0"/>
              </a:rPr>
              <a:t>məcmusudur</a:t>
            </a:r>
            <a:r>
              <a:rPr lang="az-Latn-AZ" b="1" dirty="0">
                <a:solidFill>
                  <a:schemeClr val="tx2"/>
                </a:solidFill>
                <a:latin typeface="Times New Roman" panose="02020603050405020304" pitchFamily="18" charset="0"/>
                <a:cs typeface="Times New Roman" panose="02020603050405020304" pitchFamily="18" charset="0"/>
              </a:rPr>
              <a:t>. </a:t>
            </a:r>
            <a:endParaRPr lang="az-Latn-AZ" b="1" dirty="0" smtClean="0">
              <a:solidFill>
                <a:schemeClr val="tx2"/>
              </a:solidFill>
              <a:latin typeface="Times New Roman" panose="02020603050405020304" pitchFamily="18" charset="0"/>
              <a:cs typeface="Times New Roman" panose="02020603050405020304" pitchFamily="18" charset="0"/>
            </a:endParaRPr>
          </a:p>
          <a:p>
            <a:pPr marL="0" indent="0" algn="just">
              <a:buNone/>
            </a:pPr>
            <a:endParaRPr lang="az-Latn-AZ" b="1" dirty="0" smtClean="0">
              <a:solidFill>
                <a:schemeClr val="tx2"/>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az-Latn-AZ" b="1" dirty="0" smtClean="0">
                <a:solidFill>
                  <a:srgbClr val="0070C0"/>
                </a:solidFill>
                <a:latin typeface="Times New Roman" panose="02020603050405020304" pitchFamily="18" charset="0"/>
                <a:cs typeface="Times New Roman" panose="02020603050405020304" pitchFamily="18" charset="0"/>
              </a:rPr>
              <a:t>Yanaşmanın üstünlüyü:</a:t>
            </a:r>
          </a:p>
          <a:p>
            <a:pPr algn="just">
              <a:lnSpc>
                <a:spcPct val="100000"/>
              </a:lnSpc>
              <a:spcBef>
                <a:spcPts val="0"/>
              </a:spcBef>
            </a:pPr>
            <a:r>
              <a:rPr lang="az-Latn-AZ" b="1" dirty="0" smtClean="0">
                <a:solidFill>
                  <a:schemeClr val="tx2"/>
                </a:solidFill>
                <a:latin typeface="Times New Roman" panose="02020603050405020304" pitchFamily="18" charset="0"/>
                <a:cs typeface="Times New Roman" panose="02020603050405020304" pitchFamily="18" charset="0"/>
              </a:rPr>
              <a:t>Yanaşma mövcud </a:t>
            </a:r>
            <a:r>
              <a:rPr lang="az-Latn-AZ" b="1" dirty="0">
                <a:solidFill>
                  <a:schemeClr val="tx2"/>
                </a:solidFill>
                <a:latin typeface="Times New Roman" panose="02020603050405020304" pitchFamily="18" charset="0"/>
                <a:cs typeface="Times New Roman" panose="02020603050405020304" pitchFamily="18" charset="0"/>
              </a:rPr>
              <a:t>aktivlərə əsaslanır və ona görə də müəyyən qədər </a:t>
            </a:r>
            <a:r>
              <a:rPr lang="az-Latn-AZ" b="1" dirty="0" smtClean="0">
                <a:solidFill>
                  <a:schemeClr val="tx2"/>
                </a:solidFill>
                <a:latin typeface="Times New Roman" panose="02020603050405020304" pitchFamily="18" charset="0"/>
                <a:cs typeface="Times New Roman" panose="02020603050405020304" pitchFamily="18" charset="0"/>
              </a:rPr>
              <a:t>mücərrədir</a:t>
            </a:r>
          </a:p>
          <a:p>
            <a:pPr marL="0" indent="0" algn="just">
              <a:lnSpc>
                <a:spcPct val="100000"/>
              </a:lnSpc>
              <a:spcBef>
                <a:spcPts val="0"/>
              </a:spcBef>
              <a:buNone/>
            </a:pPr>
            <a:endParaRPr lang="az-Latn-AZ" b="1" dirty="0" smtClean="0">
              <a:solidFill>
                <a:schemeClr val="tx2"/>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az-Latn-AZ" b="1" i="1" dirty="0" smtClean="0">
                <a:solidFill>
                  <a:srgbClr val="0070C0"/>
                </a:solidFill>
                <a:latin typeface="Times New Roman" panose="02020603050405020304" pitchFamily="18" charset="0"/>
                <a:cs typeface="Times New Roman" panose="02020603050405020304" pitchFamily="18" charset="0"/>
              </a:rPr>
              <a:t>Yanaşmanın çatışmazlıqları:</a:t>
            </a:r>
          </a:p>
          <a:p>
            <a:pPr algn="just">
              <a:lnSpc>
                <a:spcPct val="100000"/>
              </a:lnSpc>
              <a:spcBef>
                <a:spcPts val="0"/>
              </a:spcBef>
            </a:pPr>
            <a:r>
              <a:rPr lang="en-US" b="1" dirty="0" err="1" smtClean="0">
                <a:solidFill>
                  <a:schemeClr val="tx2"/>
                </a:solidFill>
                <a:latin typeface="Times New Roman" panose="02020603050405020304" pitchFamily="18" charset="0"/>
                <a:cs typeface="Times New Roman" panose="02020603050405020304" pitchFamily="18" charset="0"/>
              </a:rPr>
              <a:t>Yanaşma</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dövrü</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xarakter</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daşıyır</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ona</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görə</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də</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gələcək</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perspektiv</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nəzərə</a:t>
            </a:r>
            <a:r>
              <a:rPr lang="en-US" b="1" dirty="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alınmır</a:t>
            </a:r>
            <a:endParaRPr lang="en-US" b="1" dirty="0">
              <a:solidFill>
                <a:schemeClr val="tx2"/>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b="1" dirty="0" err="1" smtClean="0">
                <a:solidFill>
                  <a:schemeClr val="tx2"/>
                </a:solidFill>
                <a:latin typeface="Times New Roman" panose="02020603050405020304" pitchFamily="18" charset="0"/>
                <a:cs typeface="Times New Roman" panose="02020603050405020304" pitchFamily="18" charset="0"/>
              </a:rPr>
              <a:t>Yanaşma</a:t>
            </a:r>
            <a:r>
              <a:rPr lang="az-Latn-AZ" b="1" dirty="0" smtClean="0">
                <a:solidFill>
                  <a:schemeClr val="tx2"/>
                </a:solidFill>
                <a:latin typeface="Times New Roman" panose="02020603050405020304" pitchFamily="18" charset="0"/>
                <a:cs typeface="Times New Roman" panose="02020603050405020304" pitchFamily="18" charset="0"/>
              </a:rPr>
              <a:t>da</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obyektin</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gəlirlilik</a:t>
            </a:r>
            <a:r>
              <a:rPr lang="en-US" b="1" dirty="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göstəricisi</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smtClean="0">
                <a:solidFill>
                  <a:schemeClr val="tx2"/>
                </a:solidFill>
                <a:latin typeface="Times New Roman" panose="02020603050405020304" pitchFamily="18" charset="0"/>
                <a:cs typeface="Times New Roman" panose="02020603050405020304" pitchFamily="18" charset="0"/>
              </a:rPr>
              <a:t>nəzərə</a:t>
            </a:r>
            <a:r>
              <a:rPr lang="en-US" b="1" dirty="0" smtClean="0">
                <a:solidFill>
                  <a:schemeClr val="tx2"/>
                </a:solidFill>
                <a:latin typeface="Times New Roman" panose="02020603050405020304" pitchFamily="18" charset="0"/>
                <a:cs typeface="Times New Roman" panose="02020603050405020304" pitchFamily="18" charset="0"/>
              </a:rPr>
              <a:t> </a:t>
            </a:r>
            <a:r>
              <a:rPr lang="az-Latn-AZ" b="1" dirty="0" smtClean="0">
                <a:solidFill>
                  <a:schemeClr val="tx2"/>
                </a:solidFill>
                <a:latin typeface="Times New Roman" panose="02020603050405020304" pitchFamily="18" charset="0"/>
                <a:cs typeface="Times New Roman" panose="02020603050405020304" pitchFamily="18" charset="0"/>
              </a:rPr>
              <a:t>alınmır</a:t>
            </a:r>
            <a:endParaRPr lang="en-US" b="1" dirty="0">
              <a:solidFill>
                <a:schemeClr val="tx2"/>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en-US" b="1" dirty="0" err="1" smtClean="0">
                <a:solidFill>
                  <a:schemeClr val="tx2"/>
                </a:solidFill>
                <a:latin typeface="Times New Roman" panose="02020603050405020304" pitchFamily="18" charset="0"/>
                <a:cs typeface="Times New Roman" panose="02020603050405020304" pitchFamily="18" charset="0"/>
              </a:rPr>
              <a:t>Yanaşma</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böyük</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əmək</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tutumluluğuna</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görə</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fərqlənir</a:t>
            </a:r>
            <a:endParaRPr lang="en-US" b="1" dirty="0">
              <a:solidFill>
                <a:schemeClr val="tx2"/>
              </a:solidFill>
              <a:latin typeface="Times New Roman" panose="02020603050405020304" pitchFamily="18" charset="0"/>
              <a:cs typeface="Times New Roman" panose="02020603050405020304" pitchFamily="18" charset="0"/>
            </a:endParaRPr>
          </a:p>
          <a:p>
            <a:endParaRPr lang="en-US" dirty="0">
              <a:solidFill>
                <a:schemeClr val="tx2"/>
              </a:solidFill>
            </a:endParaRPr>
          </a:p>
        </p:txBody>
      </p:sp>
    </p:spTree>
    <p:extLst>
      <p:ext uri="{BB962C8B-B14F-4D97-AF65-F5344CB8AC3E}">
        <p14:creationId xmlns:p14="http://schemas.microsoft.com/office/powerpoint/2010/main" val="311981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81000"/>
            <a:ext cx="10439400" cy="1295400"/>
          </a:xfrm>
          <a:solidFill>
            <a:schemeClr val="accent4">
              <a:lumMod val="40000"/>
              <a:lumOff val="60000"/>
            </a:schemeClr>
          </a:solidFill>
        </p:spPr>
        <p:txBody>
          <a:bodyPr anchor="t">
            <a:normAutofit fontScale="90000"/>
          </a:bodyPr>
          <a:lstStyle/>
          <a:p>
            <a:pPr algn="ctr"/>
            <a:r>
              <a:rPr lang="az-Latn-AZ" sz="3200" b="1" i="1" dirty="0">
                <a:solidFill>
                  <a:schemeClr val="tx2"/>
                </a:solidFill>
                <a:latin typeface="Times New Roman" pitchFamily="18" charset="0"/>
                <a:cs typeface="Times New Roman" pitchFamily="18" charset="0"/>
              </a:rPr>
              <a:t>X</a:t>
            </a:r>
            <a:r>
              <a:rPr lang="en-US" sz="3200" b="1" i="1" dirty="0" err="1">
                <a:solidFill>
                  <a:schemeClr val="tx2"/>
                </a:solidFill>
                <a:latin typeface="Times New Roman" pitchFamily="18" charset="0"/>
                <a:cs typeface="Times New Roman" pitchFamily="18" charset="0"/>
              </a:rPr>
              <a:t>ərc</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məsrəf</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yanaşması</a:t>
            </a:r>
            <a:r>
              <a:rPr lang="az-Latn-AZ" sz="3200" b="1" i="1" dirty="0">
                <a:solidFill>
                  <a:schemeClr val="tx2"/>
                </a:solidFill>
                <a:latin typeface="Times New Roman" pitchFamily="18" charset="0"/>
                <a:cs typeface="Times New Roman" pitchFamily="18" charset="0"/>
              </a:rPr>
              <a:t>nın  </a:t>
            </a:r>
            <a:r>
              <a:rPr lang="en-US" sz="3200" b="1" i="1" dirty="0" err="1">
                <a:solidFill>
                  <a:schemeClr val="tx2"/>
                </a:solidFill>
                <a:latin typeface="Times New Roman" pitchFamily="18" charset="0"/>
                <a:cs typeface="Times New Roman" pitchFamily="18" charset="0"/>
              </a:rPr>
              <a:t>əsasını</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əvəzetmə</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prinsipi</a:t>
            </a:r>
            <a:r>
              <a:rPr lang="en-US" sz="3200" b="1" i="1" dirty="0">
                <a:solidFill>
                  <a:schemeClr val="tx2"/>
                </a:solidFill>
                <a:latin typeface="Times New Roman" pitchFamily="18" charset="0"/>
                <a:cs typeface="Times New Roman" pitchFamily="18" charset="0"/>
              </a:rPr>
              <a:t> </a:t>
            </a:r>
            <a:r>
              <a:rPr lang="en-US" sz="3200" b="1" i="1" dirty="0" err="1">
                <a:solidFill>
                  <a:schemeClr val="tx2"/>
                </a:solidFill>
                <a:latin typeface="Times New Roman" pitchFamily="18" charset="0"/>
                <a:cs typeface="Times New Roman" pitchFamily="18" charset="0"/>
              </a:rPr>
              <a:t>təşkil</a:t>
            </a:r>
            <a:r>
              <a:rPr lang="en-US" sz="3200" b="1" i="1" dirty="0">
                <a:solidFill>
                  <a:schemeClr val="tx2"/>
                </a:solidFill>
                <a:latin typeface="Times New Roman" pitchFamily="18" charset="0"/>
                <a:cs typeface="Times New Roman" pitchFamily="18" charset="0"/>
              </a:rPr>
              <a:t> </a:t>
            </a:r>
            <a:r>
              <a:rPr lang="en-US" sz="3200" b="1" i="1" dirty="0" err="1" smtClean="0">
                <a:solidFill>
                  <a:schemeClr val="tx2"/>
                </a:solidFill>
                <a:latin typeface="Times New Roman" pitchFamily="18" charset="0"/>
                <a:cs typeface="Times New Roman" pitchFamily="18" charset="0"/>
              </a:rPr>
              <a:t>edir</a:t>
            </a:r>
            <a:r>
              <a:rPr lang="az-Latn-AZ" sz="3200" b="1" i="1" dirty="0">
                <a:solidFill>
                  <a:srgbClr val="7030A0"/>
                </a:solidFill>
                <a:latin typeface="Times New Roman" pitchFamily="18" charset="0"/>
                <a:cs typeface="Times New Roman" pitchFamily="18" charset="0"/>
              </a:rPr>
              <a:t/>
            </a:r>
            <a:br>
              <a:rPr lang="az-Latn-AZ" sz="3200" b="1" i="1" dirty="0">
                <a:solidFill>
                  <a:srgbClr val="7030A0"/>
                </a:solidFill>
                <a:latin typeface="Times New Roman" pitchFamily="18" charset="0"/>
                <a:cs typeface="Times New Roman" pitchFamily="18" charset="0"/>
              </a:rPr>
            </a:br>
            <a:endParaRPr lang="ru-RU" sz="3200" dirty="0"/>
          </a:p>
        </p:txBody>
      </p:sp>
      <p:sp>
        <p:nvSpPr>
          <p:cNvPr id="3" name="Объект 2"/>
          <p:cNvSpPr>
            <a:spLocks noGrp="1"/>
          </p:cNvSpPr>
          <p:nvPr>
            <p:ph sz="half" idx="1"/>
          </p:nvPr>
        </p:nvSpPr>
        <p:spPr>
          <a:xfrm>
            <a:off x="558800" y="1981200"/>
            <a:ext cx="5549900" cy="4480560"/>
          </a:xfrm>
        </p:spPr>
        <p:txBody>
          <a:bodyPr>
            <a:normAutofit/>
          </a:bodyPr>
          <a:lstStyle/>
          <a:p>
            <a:pPr algn="ctr"/>
            <a:r>
              <a:rPr lang="az-Latn-AZ" sz="2800" b="1" i="1" dirty="0" smtClean="0">
                <a:solidFill>
                  <a:srgbClr val="7030A0"/>
                </a:solidFill>
                <a:latin typeface="Times New Roman" pitchFamily="18" charset="0"/>
                <a:cs typeface="Times New Roman" pitchFamily="18" charset="0"/>
              </a:rPr>
              <a:t>Ə</a:t>
            </a:r>
            <a:r>
              <a:rPr lang="en-US" sz="2800" b="1" i="1" dirty="0" err="1" smtClean="0">
                <a:solidFill>
                  <a:srgbClr val="7030A0"/>
                </a:solidFill>
                <a:latin typeface="Times New Roman" pitchFamily="18" charset="0"/>
                <a:cs typeface="Times New Roman" pitchFamily="18" charset="0"/>
              </a:rPr>
              <a:t>vəzetmə</a:t>
            </a:r>
            <a:r>
              <a:rPr lang="en-US" sz="2800" b="1" i="1" dirty="0" smtClean="0">
                <a:solidFill>
                  <a:srgbClr val="7030A0"/>
                </a:solidFill>
                <a:latin typeface="Times New Roman" pitchFamily="18" charset="0"/>
                <a:cs typeface="Times New Roman" pitchFamily="18" charset="0"/>
              </a:rPr>
              <a:t> </a:t>
            </a:r>
            <a:r>
              <a:rPr lang="en-US" sz="2800" b="1" i="1" dirty="0" err="1" smtClean="0">
                <a:solidFill>
                  <a:srgbClr val="7030A0"/>
                </a:solidFill>
                <a:latin typeface="Times New Roman" pitchFamily="18" charset="0"/>
                <a:cs typeface="Times New Roman" pitchFamily="18" charset="0"/>
              </a:rPr>
              <a:t>prinsipi</a:t>
            </a:r>
            <a:r>
              <a:rPr lang="az-Latn-AZ" sz="2800" b="1" i="1" dirty="0" smtClean="0">
                <a:solidFill>
                  <a:srgbClr val="7030A0"/>
                </a:solidFill>
                <a:latin typeface="Times New Roman" pitchFamily="18" charset="0"/>
                <a:cs typeface="Times New Roman" pitchFamily="18" charset="0"/>
              </a:rPr>
              <a:t>nə</a:t>
            </a:r>
            <a:r>
              <a:rPr lang="en-US" sz="2800" b="1" i="1" dirty="0" smtClean="0">
                <a:solidFill>
                  <a:srgbClr val="7030A0"/>
                </a:solidFill>
                <a:latin typeface="Times New Roman" pitchFamily="18" charset="0"/>
                <a:cs typeface="Times New Roman" pitchFamily="18" charset="0"/>
              </a:rPr>
              <a:t> </a:t>
            </a:r>
            <a:r>
              <a:rPr lang="az-Latn-AZ" sz="2800" b="1" i="1" dirty="0" smtClean="0">
                <a:solidFill>
                  <a:srgbClr val="7030A0"/>
                </a:solidFill>
                <a:latin typeface="Times New Roman" pitchFamily="18" charset="0"/>
                <a:cs typeface="Times New Roman" pitchFamily="18" charset="0"/>
              </a:rPr>
              <a:t> görə:</a:t>
            </a:r>
            <a:endParaRPr lang="az-Latn-AZ" sz="2800" b="1" i="1" dirty="0">
              <a:solidFill>
                <a:srgbClr val="7030A0"/>
              </a:solidFill>
              <a:latin typeface="Times New Roman" pitchFamily="18" charset="0"/>
              <a:cs typeface="Times New Roman" pitchFamily="18" charset="0"/>
            </a:endParaRPr>
          </a:p>
          <a:p>
            <a:pPr>
              <a:buNone/>
            </a:pPr>
            <a:r>
              <a:rPr lang="az-Latn-AZ" b="1" i="1" dirty="0" smtClean="0">
                <a:solidFill>
                  <a:srgbClr val="FF0000"/>
                </a:solidFill>
                <a:latin typeface="Times New Roman" pitchFamily="18" charset="0"/>
                <a:cs typeface="Times New Roman" pitchFamily="18" charset="0"/>
              </a:rPr>
              <a:t>    səriştəli alıcı (</a:t>
            </a:r>
            <a:r>
              <a:rPr lang="en-US" b="1"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investor</a:t>
            </a:r>
            <a:r>
              <a:rPr lang="az-Latn-AZ" sz="2800" b="1" i="1" dirty="0" smtClean="0">
                <a:solidFill>
                  <a:srgbClr val="FF0000"/>
                </a:solidFill>
                <a:latin typeface="Times New Roman" pitchFamily="18" charset="0"/>
                <a:cs typeface="Times New Roman" pitchFamily="18" charset="0"/>
              </a:rPr>
              <a:t>)</a:t>
            </a:r>
            <a:r>
              <a:rPr lang="en-US" sz="2800" b="1" i="1" dirty="0" smtClean="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daşınmaz</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əmlak</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obyektini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boş</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torpaq</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sahəsində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təyinatı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keyfiyyəti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eyni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olan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analoji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obyektin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gecikdirmələrə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yol</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verilmədən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inşası</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üçün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ödəyəcəyi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məbləğdən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artıq</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qiymətə</a:t>
            </a:r>
            <a:r>
              <a:rPr lang="en-US" sz="2800" b="1" i="1" dirty="0">
                <a:solidFill>
                  <a:srgbClr val="FF0000"/>
                </a:solidFill>
                <a:latin typeface="Times New Roman" pitchFamily="18" charset="0"/>
                <a:cs typeface="Times New Roman" pitchFamily="18" charset="0"/>
              </a:rPr>
              <a:t> alma</a:t>
            </a:r>
            <a:r>
              <a:rPr lang="az-Latn-AZ" sz="2800" b="1" i="1" dirty="0">
                <a:solidFill>
                  <a:srgbClr val="FF0000"/>
                </a:solidFill>
                <a:latin typeface="Times New Roman" pitchFamily="18" charset="0"/>
                <a:cs typeface="Times New Roman" pitchFamily="18" charset="0"/>
              </a:rPr>
              <a:t>z.</a:t>
            </a:r>
            <a:endParaRPr lang="ru-RU" b="1" i="1" dirty="0">
              <a:solidFill>
                <a:srgbClr val="FF0000"/>
              </a:solidFill>
              <a:latin typeface="Times New Roman" pitchFamily="18" charset="0"/>
              <a:cs typeface="Times New Roman" pitchFamily="18" charset="0"/>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5791" y="1981200"/>
            <a:ext cx="5098209" cy="33958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92257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736600"/>
            <a:ext cx="5600700" cy="4480560"/>
          </a:xfrm>
          <a:blipFill>
            <a:blip r:embed="rId2" cstate="print"/>
            <a:tile tx="0" ty="0" sx="100000" sy="100000" flip="none" algn="tl"/>
          </a:blipFill>
        </p:spPr>
        <p:txBody>
          <a:bodyPr>
            <a:normAutofit/>
          </a:bodyPr>
          <a:lstStyle/>
          <a:p>
            <a:pPr>
              <a:buNone/>
            </a:pPr>
            <a:r>
              <a:rPr lang="az-Latn-AZ" sz="3200" b="1" i="1" dirty="0">
                <a:solidFill>
                  <a:srgbClr val="FF0000"/>
                </a:solidFill>
                <a:latin typeface="Times New Roman" pitchFamily="18" charset="0"/>
                <a:cs typeface="Times New Roman" pitchFamily="18" charset="0"/>
              </a:rPr>
              <a:t>X</a:t>
            </a:r>
            <a:r>
              <a:rPr lang="en-US" sz="3200" b="1" i="1" dirty="0" err="1">
                <a:solidFill>
                  <a:srgbClr val="FF0000"/>
                </a:solidFill>
                <a:latin typeface="Times New Roman" pitchFamily="18" charset="0"/>
                <a:cs typeface="Times New Roman" pitchFamily="18" charset="0"/>
              </a:rPr>
              <a:t>ərc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yanaşma</a:t>
            </a:r>
            <a:r>
              <a:rPr lang="az-Latn-AZ" sz="3200" b="1" i="1" dirty="0">
                <a:solidFill>
                  <a:srgbClr val="FF0000"/>
                </a:solidFill>
                <a:latin typeface="Times New Roman" pitchFamily="18" charset="0"/>
                <a:cs typeface="Times New Roman" pitchFamily="18" charset="0"/>
              </a:rPr>
              <a:t>sı</a:t>
            </a:r>
            <a:r>
              <a:rPr lang="en-US" sz="3200" b="1" i="1" dirty="0" err="1">
                <a:solidFill>
                  <a:srgbClr val="FF0000"/>
                </a:solidFill>
                <a:latin typeface="Times New Roman" pitchFamily="18" charset="0"/>
                <a:cs typeface="Times New Roman" pitchFamily="18" charset="0"/>
              </a:rPr>
              <a:t>nın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modifikasiya</a:t>
            </a:r>
            <a:r>
              <a:rPr lang="az-Latn-AZ" sz="3200" b="1" i="1" dirty="0">
                <a:solidFill>
                  <a:srgbClr val="FF0000"/>
                </a:solidFill>
                <a:latin typeface="Times New Roman" pitchFamily="18" charset="0"/>
                <a:cs typeface="Times New Roman" pitchFamily="18" charset="0"/>
              </a:rPr>
              <a:t>lar</a:t>
            </a:r>
            <a:r>
              <a:rPr lang="en-US" sz="3200" b="1" i="1" dirty="0">
                <a:solidFill>
                  <a:srgbClr val="FF0000"/>
                </a:solidFill>
                <a:latin typeface="Times New Roman" pitchFamily="18" charset="0"/>
                <a:cs typeface="Times New Roman" pitchFamily="18" charset="0"/>
              </a:rPr>
              <a:t>ı:</a:t>
            </a:r>
            <a:endParaRPr lang="az-Latn-AZ" sz="3200" b="1" i="1" dirty="0">
              <a:solidFill>
                <a:srgbClr val="FF0000"/>
              </a:solidFill>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resurs-texnoloji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modellər</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əsasında</a:t>
            </a:r>
            <a:r>
              <a:rPr lang="en-US" sz="3200" b="1" dirty="0">
                <a:solidFill>
                  <a:srgbClr val="002060"/>
                </a:solidFill>
                <a:latin typeface="Times New Roman" pitchFamily="18" charset="0"/>
                <a:cs typeface="Times New Roman" pitchFamily="18" charset="0"/>
              </a:rPr>
              <a:t> </a:t>
            </a:r>
            <a:r>
              <a:rPr lang="az-Latn-AZ" sz="3200" b="1" dirty="0">
                <a:solidFill>
                  <a:srgbClr val="002060"/>
                </a:solidFill>
                <a:latin typeface="Times New Roman" pitchFamily="18" charset="0"/>
                <a:cs typeface="Times New Roman" pitchFamily="18" charset="0"/>
              </a:rPr>
              <a:t>qiymətləndirmə;</a:t>
            </a:r>
          </a:p>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qiymət</a:t>
            </a:r>
            <a:r>
              <a:rPr lang="az-Latn-A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indeks</a:t>
            </a:r>
            <a:r>
              <a:rPr lang="az-Latn-AZ" sz="3200" b="1" dirty="0">
                <a:solidFill>
                  <a:srgbClr val="002060"/>
                </a:solidFill>
                <a:latin typeface="Times New Roman" pitchFamily="18" charset="0"/>
                <a:cs typeface="Times New Roman" pitchFamily="18" charset="0"/>
              </a:rPr>
              <a:t>lər</a:t>
            </a:r>
            <a:r>
              <a:rPr lang="en-US" sz="3200" b="1" dirty="0" err="1">
                <a:solidFill>
                  <a:srgbClr val="002060"/>
                </a:solidFill>
                <a:latin typeface="Times New Roman" pitchFamily="18" charset="0"/>
                <a:cs typeface="Times New Roman" pitchFamily="18" charset="0"/>
              </a:rPr>
              <a:t>inin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dinamik</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silsiləsi</a:t>
            </a:r>
            <a:r>
              <a:rPr lang="en-US" sz="3200" b="1" dirty="0">
                <a:solidFill>
                  <a:srgbClr val="002060"/>
                </a:solidFill>
                <a:latin typeface="Times New Roman" pitchFamily="18" charset="0"/>
                <a:cs typeface="Times New Roman" pitchFamily="18" charset="0"/>
              </a:rPr>
              <a:t> (“trend </a:t>
            </a:r>
            <a:r>
              <a:rPr lang="en-US" sz="3200" b="1" dirty="0" err="1">
                <a:solidFill>
                  <a:srgbClr val="002060"/>
                </a:solidFill>
                <a:latin typeface="Times New Roman" pitchFamily="18" charset="0"/>
                <a:cs typeface="Times New Roman" pitchFamily="18" charset="0"/>
              </a:rPr>
              <a:t>yanaşması</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əsasında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qiymətləndirmə</a:t>
            </a:r>
            <a:r>
              <a:rPr lang="en-US" sz="3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02519" y="736600"/>
            <a:ext cx="5911681" cy="41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048000" y="1720840"/>
            <a:ext cx="6096000" cy="3416320"/>
          </a:xfrm>
          <a:prstGeom prst="rect">
            <a:avLst/>
          </a:prstGeom>
        </p:spPr>
        <p:txBody>
          <a:bodyPr>
            <a:spAutoFit/>
          </a:bodyPr>
          <a:lstStyle/>
          <a:p>
            <a:r>
              <a:rPr lang="en-US" dirty="0"/>
              <a:t>	</a:t>
            </a:r>
            <a:r>
              <a:rPr lang="en-US" dirty="0" err="1"/>
              <a:t>Xərc</a:t>
            </a:r>
            <a:r>
              <a:rPr lang="en-US" dirty="0"/>
              <a:t> </a:t>
            </a:r>
            <a:r>
              <a:rPr lang="en-US" dirty="0" err="1"/>
              <a:t>yanaşması</a:t>
            </a:r>
            <a:r>
              <a:rPr lang="en-US" dirty="0"/>
              <a:t> </a:t>
            </a:r>
            <a:r>
              <a:rPr lang="en-US" dirty="0" err="1"/>
              <a:t>vasitəsilə</a:t>
            </a:r>
            <a:r>
              <a:rPr lang="en-US" dirty="0"/>
              <a:t> </a:t>
            </a:r>
            <a:r>
              <a:rPr lang="en-US" dirty="0" err="1"/>
              <a:t>bərpa</a:t>
            </a:r>
            <a:r>
              <a:rPr lang="en-US" dirty="0"/>
              <a:t> </a:t>
            </a:r>
            <a:r>
              <a:rPr lang="en-US" dirty="0" err="1"/>
              <a:t>və</a:t>
            </a:r>
            <a:r>
              <a:rPr lang="en-US" dirty="0"/>
              <a:t> </a:t>
            </a:r>
            <a:r>
              <a:rPr lang="en-US" dirty="0" err="1"/>
              <a:t>əvəzolunma</a:t>
            </a:r>
            <a:r>
              <a:rPr lang="en-US" dirty="0"/>
              <a:t> </a:t>
            </a:r>
            <a:r>
              <a:rPr lang="en-US" dirty="0" err="1"/>
              <a:t>dəyərinin</a:t>
            </a:r>
            <a:r>
              <a:rPr lang="en-US" dirty="0"/>
              <a:t> </a:t>
            </a:r>
            <a:r>
              <a:rPr lang="en-US" dirty="0" err="1"/>
              <a:t>hesablanmasında</a:t>
            </a:r>
            <a:r>
              <a:rPr lang="en-US" dirty="0"/>
              <a:t> </a:t>
            </a:r>
            <a:r>
              <a:rPr lang="en-US" dirty="0" err="1"/>
              <a:t>istifadə</a:t>
            </a:r>
            <a:r>
              <a:rPr lang="en-US" dirty="0"/>
              <a:t> </a:t>
            </a:r>
            <a:r>
              <a:rPr lang="en-US" dirty="0" err="1"/>
              <a:t>olunan</a:t>
            </a:r>
            <a:r>
              <a:rPr lang="en-US" dirty="0"/>
              <a:t> </a:t>
            </a:r>
            <a:r>
              <a:rPr lang="en-US" dirty="0" err="1"/>
              <a:t>metodlar</a:t>
            </a:r>
            <a:r>
              <a:rPr lang="en-US" dirty="0"/>
              <a:t> </a:t>
            </a:r>
            <a:r>
              <a:rPr lang="en-US" dirty="0" err="1"/>
              <a:t>aşağıdakı</a:t>
            </a:r>
            <a:r>
              <a:rPr lang="en-US" dirty="0"/>
              <a:t> </a:t>
            </a:r>
            <a:r>
              <a:rPr lang="en-US" dirty="0" err="1"/>
              <a:t>sxemdə</a:t>
            </a:r>
            <a:r>
              <a:rPr lang="en-US" dirty="0"/>
              <a:t> </a:t>
            </a:r>
            <a:r>
              <a:rPr lang="en-US" dirty="0" err="1"/>
              <a:t>öz</a:t>
            </a:r>
            <a:r>
              <a:rPr lang="en-US" dirty="0"/>
              <a:t> </a:t>
            </a:r>
            <a:r>
              <a:rPr lang="en-US" dirty="0" err="1"/>
              <a:t>əksini</a:t>
            </a:r>
            <a:r>
              <a:rPr lang="en-US" dirty="0"/>
              <a:t> </a:t>
            </a:r>
            <a:r>
              <a:rPr lang="en-US" dirty="0" err="1"/>
              <a:t>tapmışdır</a:t>
            </a:r>
            <a:r>
              <a:rPr lang="en-US" dirty="0"/>
              <a:t>. </a:t>
            </a:r>
          </a:p>
          <a:p>
            <a:r>
              <a:rPr lang="en-US" dirty="0"/>
              <a:t>	                                                                                               </a:t>
            </a:r>
            <a:r>
              <a:rPr lang="en-US" dirty="0" err="1"/>
              <a:t>Sxem</a:t>
            </a:r>
            <a:r>
              <a:rPr lang="en-US" dirty="0"/>
              <a:t> 8.6</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val="2066724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3266" y="381000"/>
            <a:ext cx="9170158" cy="1295400"/>
          </a:xfrm>
          <a:solidFill>
            <a:schemeClr val="accent4">
              <a:lumMod val="60000"/>
              <a:lumOff val="40000"/>
            </a:schemeClr>
          </a:solidFill>
        </p:spPr>
        <p:txBody>
          <a:bodyPr>
            <a:normAutofit/>
          </a:bodyPr>
          <a:lstStyle/>
          <a:p>
            <a:pPr algn="ctr"/>
            <a:r>
              <a:rPr lang="az-Latn-AZ" sz="3200" b="1" i="1" dirty="0" smtClean="0">
                <a:solidFill>
                  <a:schemeClr val="tx2"/>
                </a:solidFill>
                <a:latin typeface="Times New Roman" panose="02020603050405020304" pitchFamily="18" charset="0"/>
                <a:cs typeface="Times New Roman" panose="02020603050405020304" pitchFamily="18" charset="0"/>
              </a:rPr>
              <a:t>XƏRC YANAŞMASININ TƏTBİQİ </a:t>
            </a:r>
            <a:br>
              <a:rPr lang="az-Latn-AZ" sz="3200" b="1" i="1" dirty="0" smtClean="0">
                <a:solidFill>
                  <a:schemeClr val="tx2"/>
                </a:solidFill>
                <a:latin typeface="Times New Roman" panose="02020603050405020304" pitchFamily="18" charset="0"/>
                <a:cs typeface="Times New Roman" panose="02020603050405020304" pitchFamily="18" charset="0"/>
              </a:rPr>
            </a:br>
            <a:r>
              <a:rPr lang="az-Latn-AZ" sz="3200" b="1" i="1" dirty="0" smtClean="0">
                <a:solidFill>
                  <a:schemeClr val="tx2"/>
                </a:solidFill>
                <a:latin typeface="Times New Roman" panose="02020603050405020304" pitchFamily="18" charset="0"/>
                <a:cs typeface="Times New Roman" panose="02020603050405020304" pitchFamily="18" charset="0"/>
              </a:rPr>
              <a:t>HALLARI</a:t>
            </a:r>
            <a:endParaRPr lang="en-US" sz="3200" b="1" i="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33266" y="1676401"/>
            <a:ext cx="9116704" cy="4355910"/>
          </a:xfrm>
          <a:blipFill>
            <a:blip r:embed="rId2"/>
            <a:tile tx="0" ty="0" sx="100000" sy="100000" flip="none" algn="tl"/>
          </a:blipFill>
          <a:ln w="38100">
            <a:solidFill>
              <a:schemeClr val="accent1"/>
            </a:solidFill>
          </a:ln>
        </p:spPr>
        <p:txBody>
          <a:bodyPr/>
          <a:lstStyle/>
          <a:p>
            <a:r>
              <a:rPr lang="az-Latn-AZ" b="1" i="1" dirty="0" smtClean="0">
                <a:solidFill>
                  <a:srgbClr val="002060"/>
                </a:solidFill>
                <a:latin typeface="Times New Roman" panose="02020603050405020304" pitchFamily="18" charset="0"/>
                <a:cs typeface="Times New Roman" panose="02020603050405020304" pitchFamily="18" charset="0"/>
              </a:rPr>
              <a:t> </a:t>
            </a:r>
            <a:r>
              <a:rPr lang="az-Latn-AZ" b="1" i="1" dirty="0">
                <a:solidFill>
                  <a:srgbClr val="002060"/>
                </a:solidFill>
                <a:latin typeface="Times New Roman" panose="02020603050405020304" pitchFamily="18" charset="0"/>
                <a:cs typeface="Times New Roman" panose="02020603050405020304" pitchFamily="18" charset="0"/>
              </a:rPr>
              <a:t>obyektlərin sığorta </a:t>
            </a:r>
            <a:r>
              <a:rPr lang="az-Latn-AZ" b="1" i="1" dirty="0" smtClean="0">
                <a:solidFill>
                  <a:srgbClr val="002060"/>
                </a:solidFill>
                <a:latin typeface="Times New Roman" panose="02020603050405020304" pitchFamily="18" charset="0"/>
                <a:cs typeface="Times New Roman" panose="02020603050405020304" pitchFamily="18" charset="0"/>
              </a:rPr>
              <a:t>məqsədilə qiymətləndirilməsi</a:t>
            </a:r>
          </a:p>
          <a:p>
            <a:r>
              <a:rPr lang="az-Latn-AZ" b="1" i="1" dirty="0" smtClean="0">
                <a:solidFill>
                  <a:srgbClr val="002060"/>
                </a:solidFill>
                <a:latin typeface="Times New Roman" panose="02020603050405020304" pitchFamily="18" charset="0"/>
                <a:cs typeface="Times New Roman" panose="02020603050405020304" pitchFamily="18" charset="0"/>
              </a:rPr>
              <a:t>Obyektlərin vergiyə </a:t>
            </a:r>
            <a:r>
              <a:rPr lang="az-Latn-AZ" b="1" i="1" dirty="0">
                <a:solidFill>
                  <a:srgbClr val="002060"/>
                </a:solidFill>
                <a:latin typeface="Times New Roman" panose="02020603050405020304" pitchFamily="18" charset="0"/>
                <a:cs typeface="Times New Roman" panose="02020603050405020304" pitchFamily="18" charset="0"/>
              </a:rPr>
              <a:t>cəlbetmə məqsədləri üçün </a:t>
            </a:r>
            <a:r>
              <a:rPr lang="az-Latn-AZ" b="1" i="1" dirty="0" smtClean="0">
                <a:solidFill>
                  <a:srgbClr val="002060"/>
                </a:solidFill>
                <a:latin typeface="Times New Roman" panose="02020603050405020304" pitchFamily="18" charset="0"/>
                <a:cs typeface="Times New Roman" panose="02020603050405020304" pitchFamily="18" charset="0"/>
              </a:rPr>
              <a:t>qiymətləndirilməsi</a:t>
            </a:r>
          </a:p>
          <a:p>
            <a:r>
              <a:rPr lang="az-Latn-AZ" b="1" i="1" dirty="0" smtClean="0">
                <a:solidFill>
                  <a:srgbClr val="002060"/>
                </a:solidFill>
                <a:latin typeface="Times New Roman" panose="02020603050405020304" pitchFamily="18" charset="0"/>
                <a:cs typeface="Times New Roman" panose="02020603050405020304" pitchFamily="18" charset="0"/>
              </a:rPr>
              <a:t>xüsusi </a:t>
            </a:r>
            <a:r>
              <a:rPr lang="az-Latn-AZ" b="1" i="1" dirty="0">
                <a:solidFill>
                  <a:srgbClr val="002060"/>
                </a:solidFill>
                <a:latin typeface="Times New Roman" panose="02020603050405020304" pitchFamily="18" charset="0"/>
                <a:cs typeface="Times New Roman" panose="02020603050405020304" pitchFamily="18" charset="0"/>
              </a:rPr>
              <a:t>təyinatlı obyektlərin </a:t>
            </a:r>
            <a:r>
              <a:rPr lang="az-Latn-AZ" b="1" i="1" dirty="0" smtClean="0">
                <a:solidFill>
                  <a:srgbClr val="002060"/>
                </a:solidFill>
                <a:latin typeface="Times New Roman" panose="02020603050405020304" pitchFamily="18" charset="0"/>
                <a:cs typeface="Times New Roman" panose="02020603050405020304" pitchFamily="18" charset="0"/>
              </a:rPr>
              <a:t>qiymətləndirilməsi</a:t>
            </a:r>
          </a:p>
          <a:p>
            <a:r>
              <a:rPr lang="az-Latn-AZ" b="1" i="1" dirty="0" smtClean="0">
                <a:solidFill>
                  <a:srgbClr val="002060"/>
                </a:solidFill>
                <a:latin typeface="Times New Roman" panose="02020603050405020304" pitchFamily="18" charset="0"/>
                <a:cs typeface="Times New Roman" panose="02020603050405020304" pitchFamily="18" charset="0"/>
              </a:rPr>
              <a:t> </a:t>
            </a:r>
            <a:r>
              <a:rPr lang="az-Latn-AZ" b="1" i="1" dirty="0">
                <a:solidFill>
                  <a:srgbClr val="002060"/>
                </a:solidFill>
                <a:latin typeface="Times New Roman" panose="02020603050405020304" pitchFamily="18" charset="0"/>
                <a:cs typeface="Times New Roman" panose="02020603050405020304" pitchFamily="18" charset="0"/>
              </a:rPr>
              <a:t>əsas fondların, xüsusilə yeni və ya davam etdirilən (uzun müddətli tikinti) </a:t>
            </a:r>
            <a:r>
              <a:rPr lang="az-Latn-AZ" b="1" i="1" dirty="0" smtClean="0">
                <a:solidFill>
                  <a:srgbClr val="002060"/>
                </a:solidFill>
                <a:latin typeface="Times New Roman" panose="02020603050405020304" pitchFamily="18" charset="0"/>
                <a:cs typeface="Times New Roman" panose="02020603050405020304" pitchFamily="18" charset="0"/>
              </a:rPr>
              <a:t>tikililərin qiymətləndirilməsi</a:t>
            </a:r>
          </a:p>
          <a:p>
            <a:r>
              <a:rPr lang="az-Latn-AZ" b="1" i="1" dirty="0" smtClean="0">
                <a:solidFill>
                  <a:srgbClr val="002060"/>
                </a:solidFill>
                <a:latin typeface="Times New Roman" panose="02020603050405020304" pitchFamily="18" charset="0"/>
                <a:cs typeface="Times New Roman" panose="02020603050405020304" pitchFamily="18" charset="0"/>
              </a:rPr>
              <a:t>torpaq </a:t>
            </a:r>
            <a:r>
              <a:rPr lang="az-Latn-AZ" b="1" i="1" dirty="0">
                <a:solidFill>
                  <a:srgbClr val="002060"/>
                </a:solidFill>
                <a:latin typeface="Times New Roman" panose="02020603050405020304" pitchFamily="18" charset="0"/>
                <a:cs typeface="Times New Roman" panose="02020603050405020304" pitchFamily="18" charset="0"/>
              </a:rPr>
              <a:t>sahəsindən daha yaxşı və səmərəli istifadə üsullarını </a:t>
            </a:r>
            <a:r>
              <a:rPr lang="az-Latn-AZ" b="1" i="1" dirty="0" smtClean="0">
                <a:solidFill>
                  <a:srgbClr val="002060"/>
                </a:solidFill>
                <a:latin typeface="Times New Roman" panose="02020603050405020304" pitchFamily="18" charset="0"/>
                <a:cs typeface="Times New Roman" panose="02020603050405020304" pitchFamily="18" charset="0"/>
              </a:rPr>
              <a:t>müəyyənləşdirilməsi </a:t>
            </a:r>
          </a:p>
          <a:p>
            <a:r>
              <a:rPr lang="az-Latn-AZ" b="1" i="1" dirty="0" smtClean="0">
                <a:solidFill>
                  <a:srgbClr val="002060"/>
                </a:solidFill>
                <a:latin typeface="Times New Roman" panose="02020603050405020304" pitchFamily="18" charset="0"/>
                <a:cs typeface="Times New Roman" panose="02020603050405020304" pitchFamily="18" charset="0"/>
              </a:rPr>
              <a:t>binanın </a:t>
            </a:r>
            <a:r>
              <a:rPr lang="az-Latn-AZ" b="1" i="1" dirty="0">
                <a:solidFill>
                  <a:srgbClr val="002060"/>
                </a:solidFill>
                <a:latin typeface="Times New Roman" panose="02020603050405020304" pitchFamily="18" charset="0"/>
                <a:cs typeface="Times New Roman" panose="02020603050405020304" pitchFamily="18" charset="0"/>
              </a:rPr>
              <a:t>və tikililərin dəyərinin torpaq sahəsindən </a:t>
            </a:r>
            <a:r>
              <a:rPr lang="az-Latn-AZ" b="1" i="1" dirty="0" smtClean="0">
                <a:solidFill>
                  <a:srgbClr val="002060"/>
                </a:solidFill>
                <a:latin typeface="Times New Roman" panose="02020603050405020304" pitchFamily="18" charset="0"/>
                <a:cs typeface="Times New Roman" panose="02020603050405020304" pitchFamily="18" charset="0"/>
              </a:rPr>
              <a:t>ayrılmasının </a:t>
            </a:r>
            <a:r>
              <a:rPr lang="az-Latn-AZ" b="1" i="1" dirty="0">
                <a:solidFill>
                  <a:srgbClr val="002060"/>
                </a:solidFill>
                <a:latin typeface="Times New Roman" panose="02020603050405020304" pitchFamily="18" charset="0"/>
                <a:cs typeface="Times New Roman" panose="02020603050405020304" pitchFamily="18" charset="0"/>
              </a:rPr>
              <a:t>tələb </a:t>
            </a:r>
            <a:r>
              <a:rPr lang="az-Latn-AZ" b="1" i="1" dirty="0" smtClean="0">
                <a:solidFill>
                  <a:srgbClr val="002060"/>
                </a:solidFill>
                <a:latin typeface="Times New Roman" panose="02020603050405020304" pitchFamily="18" charset="0"/>
                <a:cs typeface="Times New Roman" panose="02020603050405020304" pitchFamily="18" charset="0"/>
              </a:rPr>
              <a:t>edilməsi</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84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stretch>
            <a:fillRect/>
          </a:stretch>
        </p:blipFill>
        <p:spPr>
          <a:xfrm>
            <a:off x="2122780" y="827196"/>
            <a:ext cx="8542756" cy="4534469"/>
          </a:xfrm>
          <a:prstGeom prst="rect">
            <a:avLst/>
          </a:prstGeom>
        </p:spPr>
      </p:pic>
      <p:pic>
        <p:nvPicPr>
          <p:cNvPr id="8" name="Рисунок 7"/>
          <p:cNvPicPr>
            <a:picLocks noChangeAspect="1"/>
          </p:cNvPicPr>
          <p:nvPr/>
        </p:nvPicPr>
        <p:blipFill>
          <a:blip r:embed="rId3" cstate="print"/>
          <a:stretch>
            <a:fillRect/>
          </a:stretch>
        </p:blipFill>
        <p:spPr>
          <a:xfrm>
            <a:off x="815546" y="2625948"/>
            <a:ext cx="1838754" cy="2846223"/>
          </a:xfrm>
          <a:prstGeom prst="rect">
            <a:avLst/>
          </a:prstGeom>
        </p:spPr>
      </p:pic>
    </p:spTree>
    <p:extLst>
      <p:ext uri="{BB962C8B-B14F-4D97-AF65-F5344CB8AC3E}">
        <p14:creationId xmlns:p14="http://schemas.microsoft.com/office/powerpoint/2010/main" val="109650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054949" y="751212"/>
            <a:ext cx="10990554" cy="5052688"/>
          </a:xfrm>
          <a:prstGeom prst="rect">
            <a:avLst/>
          </a:prstGeom>
          <a:solidFill>
            <a:srgbClr val="92D050"/>
          </a:solidFill>
        </p:spPr>
      </p:pic>
    </p:spTree>
    <p:extLst>
      <p:ext uri="{BB962C8B-B14F-4D97-AF65-F5344CB8AC3E}">
        <p14:creationId xmlns:p14="http://schemas.microsoft.com/office/powerpoint/2010/main" val="592355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B050"/>
          </a:solidFill>
        </p:spPr>
        <p:txBody>
          <a:bodyPr>
            <a:normAutofit/>
          </a:bodyPr>
          <a:lstStyle/>
          <a:p>
            <a:pPr algn="ctr"/>
            <a:r>
              <a:rPr lang="az-Latn-AZ" sz="3200" dirty="0" smtClean="0">
                <a:solidFill>
                  <a:schemeClr val="tx2"/>
                </a:solidFill>
                <a:latin typeface="Times New Roman" panose="02020603050405020304" pitchFamily="18" charset="0"/>
                <a:cs typeface="Times New Roman" panose="02020603050405020304" pitchFamily="18" charset="0"/>
              </a:rPr>
              <a:t>XƏRC YANAŞMASININ </a:t>
            </a:r>
            <a:br>
              <a:rPr lang="az-Latn-AZ" sz="3200" dirty="0" smtClean="0">
                <a:solidFill>
                  <a:schemeClr val="tx2"/>
                </a:solidFill>
                <a:latin typeface="Times New Roman" panose="02020603050405020304" pitchFamily="18" charset="0"/>
                <a:cs typeface="Times New Roman" panose="02020603050405020304" pitchFamily="18" charset="0"/>
              </a:rPr>
            </a:br>
            <a:r>
              <a:rPr lang="az-Latn-AZ" sz="3200" dirty="0" smtClean="0">
                <a:solidFill>
                  <a:schemeClr val="tx2"/>
                </a:solidFill>
                <a:latin typeface="Times New Roman" panose="02020603050405020304" pitchFamily="18" charset="0"/>
                <a:cs typeface="Times New Roman" panose="02020603050405020304" pitchFamily="18" charset="0"/>
              </a:rPr>
              <a:t>METODLARI</a:t>
            </a:r>
            <a:endParaRPr lang="en-US" sz="320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46185671"/>
              </p:ext>
            </p:extLst>
          </p:nvPr>
        </p:nvGraphicFramePr>
        <p:xfrm>
          <a:off x="1981200" y="1676400"/>
          <a:ext cx="9372600" cy="479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65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TM04033925[[fn=Капля]]</Template>
  <TotalTime>0</TotalTime>
  <Words>959</Words>
  <Application>Microsoft Office PowerPoint</Application>
  <PresentationFormat>Широкоэкранный</PresentationFormat>
  <Paragraphs>83</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Wingdings</vt:lpstr>
      <vt:lpstr>Wireframe Building 16x9</vt:lpstr>
      <vt:lpstr>Qiymətləndirmə                         fəaliyyətində           xərc  yanaşmasI</vt:lpstr>
      <vt:lpstr>                            Plan</vt:lpstr>
      <vt:lpstr>   Xərc yanaşmasının mahiyyəti </vt:lpstr>
      <vt:lpstr>Xərc (məsrəf) yanaşmasının  əsasını əvəzetmə prinsipi təşkil edir </vt:lpstr>
      <vt:lpstr>Презентация PowerPoint</vt:lpstr>
      <vt:lpstr>XƏRC YANAŞMASININ TƏTBİQİ  HALLARI</vt:lpstr>
      <vt:lpstr>Презентация PowerPoint</vt:lpstr>
      <vt:lpstr>Презентация PowerPoint</vt:lpstr>
      <vt:lpstr>XƏRC YANAŞMASININ  METODLARI</vt:lpstr>
      <vt:lpstr>Müqayisə vahidi  metodu </vt:lpstr>
      <vt:lpstr> Elementlər üzrə hesablama  (tərkib hissələrinə bölünmə)  metodu</vt:lpstr>
      <vt:lpstr>RESURS METODU  </vt:lpstr>
      <vt:lpstr>KƏMİYYƏT METODU </vt:lpstr>
      <vt:lpstr>Презентация PowerPoint</vt:lpstr>
      <vt:lpstr>Презентация PowerPoint</vt:lpstr>
      <vt:lpstr>Презентация PowerPoint</vt:lpstr>
      <vt:lpstr>qiymətləndirmə obyektinin dəyəriNİN xərc­ metodu ilə  müəyyənləşdirilMƏSİ </vt:lpstr>
      <vt:lpstr>Birbaşa (müstəqim) xərclərin  tərkibi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2016-11-22T19:36:40Z</dcterms:created>
  <dcterms:modified xsi:type="dcterms:W3CDTF">2024-10-08T16:12:47Z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